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8fc41615c59350f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60"/>
  </p:normalViewPr>
  <p:slideViewPr>
    <p:cSldViewPr snapToGrid="0">
      <p:cViewPr varScale="1">
        <p:scale>
          <a:sx n="85" d="100"/>
          <a:sy n="85" d="100"/>
        </p:scale>
        <p:origin x="7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7-30T11:39:52.194"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4489FE-271C-4BE9-B3BE-5ECA69484051}" type="datetimeFigureOut">
              <a:rPr lang="en-IN" smtClean="0"/>
              <a:t>09-08-2024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C47705-C356-4779-B51E-60DF498F835D}" type="slidenum">
              <a:rPr lang="en-IN" smtClean="0"/>
              <a:t>‹#›</a:t>
            </a:fld>
            <a:endParaRPr lang="en-IN"/>
          </a:p>
        </p:txBody>
      </p:sp>
    </p:spTree>
    <p:extLst>
      <p:ext uri="{BB962C8B-B14F-4D97-AF65-F5344CB8AC3E}">
        <p14:creationId xmlns:p14="http://schemas.microsoft.com/office/powerpoint/2010/main" val="2083207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0C47705-C356-4779-B51E-60DF498F835D}" type="slidenum">
              <a:rPr lang="en-IN" smtClean="0"/>
              <a:t>12</a:t>
            </a:fld>
            <a:endParaRPr lang="en-IN"/>
          </a:p>
        </p:txBody>
      </p:sp>
    </p:spTree>
    <p:extLst>
      <p:ext uri="{BB962C8B-B14F-4D97-AF65-F5344CB8AC3E}">
        <p14:creationId xmlns:p14="http://schemas.microsoft.com/office/powerpoint/2010/main" val="2987850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8/9/2024</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8/9/2024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comments" Target="../comments/comment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Swiggy Analysis Report</a:t>
            </a:r>
            <a:endParaRPr lang="en-IN" dirty="0"/>
          </a:p>
        </p:txBody>
      </p:sp>
      <p:sp>
        <p:nvSpPr>
          <p:cNvPr id="3" name="Subtitle 2"/>
          <p:cNvSpPr>
            <a:spLocks noGrp="1"/>
          </p:cNvSpPr>
          <p:nvPr>
            <p:ph type="subTitle" idx="1"/>
          </p:nvPr>
        </p:nvSpPr>
        <p:spPr/>
        <p:txBody>
          <a:bodyPr>
            <a:normAutofit lnSpcReduction="10000"/>
          </a:bodyPr>
          <a:lstStyle/>
          <a:p>
            <a:r>
              <a:rPr lang="en-US" dirty="0" smtClean="0"/>
              <a:t>GUVI –BADM-Project1</a:t>
            </a:r>
          </a:p>
          <a:p>
            <a:r>
              <a:rPr lang="en-US" dirty="0" smtClean="0"/>
              <a:t>Ramya Raghavan</a:t>
            </a:r>
          </a:p>
          <a:p>
            <a:r>
              <a:rPr lang="en-US" dirty="0" smtClean="0"/>
              <a:t>MB28</a:t>
            </a:r>
            <a:endParaRPr lang="en-IN" dirty="0"/>
          </a:p>
        </p:txBody>
      </p:sp>
    </p:spTree>
    <p:extLst>
      <p:ext uri="{BB962C8B-B14F-4D97-AF65-F5344CB8AC3E}">
        <p14:creationId xmlns:p14="http://schemas.microsoft.com/office/powerpoint/2010/main" val="38002881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146626" cy="510540"/>
          </a:xfrm>
        </p:spPr>
        <p:txBody>
          <a:bodyPr>
            <a:normAutofit fontScale="90000"/>
          </a:bodyPr>
          <a:lstStyle/>
          <a:p>
            <a:r>
              <a:rPr lang="en-IN" b="1" dirty="0"/>
              <a:t>City-wise Restaurant Count</a:t>
            </a:r>
            <a:r>
              <a:rPr lang="en-IN" dirty="0"/>
              <a:t/>
            </a:r>
            <a:br>
              <a:rPr lang="en-IN" dirty="0"/>
            </a:br>
            <a:r>
              <a:rPr lang="en-IN" dirty="0"/>
              <a:t/>
            </a:r>
            <a:br>
              <a:rPr lang="en-IN" dirty="0"/>
            </a:br>
            <a:endParaRPr lang="en-IN" dirty="0"/>
          </a:p>
        </p:txBody>
      </p:sp>
      <p:pic>
        <p:nvPicPr>
          <p:cNvPr id="4" name="Picture 3"/>
          <p:cNvPicPr/>
          <p:nvPr/>
        </p:nvPicPr>
        <p:blipFill>
          <a:blip r:embed="rId2"/>
          <a:stretch>
            <a:fillRect/>
          </a:stretch>
        </p:blipFill>
        <p:spPr>
          <a:xfrm>
            <a:off x="807085" y="1434464"/>
            <a:ext cx="6588126" cy="4303395"/>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61957344"/>
              </p:ext>
            </p:extLst>
          </p:nvPr>
        </p:nvGraphicFramePr>
        <p:xfrm>
          <a:off x="7942738" y="2283301"/>
          <a:ext cx="2527142" cy="1905000"/>
        </p:xfrm>
        <a:graphic>
          <a:graphicData uri="http://schemas.openxmlformats.org/drawingml/2006/table">
            <a:tbl>
              <a:tblPr firstRow="1" firstCol="1" bandRow="1">
                <a:tableStyleId>{5C22544A-7EE6-4342-B048-85BDC9FD1C3A}</a:tableStyleId>
              </a:tblPr>
              <a:tblGrid>
                <a:gridCol w="1041242">
                  <a:extLst>
                    <a:ext uri="{9D8B030D-6E8A-4147-A177-3AD203B41FA5}">
                      <a16:colId xmlns:a16="http://schemas.microsoft.com/office/drawing/2014/main" val="3942300024"/>
                    </a:ext>
                  </a:extLst>
                </a:gridCol>
                <a:gridCol w="1485900">
                  <a:extLst>
                    <a:ext uri="{9D8B030D-6E8A-4147-A177-3AD203B41FA5}">
                      <a16:colId xmlns:a16="http://schemas.microsoft.com/office/drawing/2014/main" val="2682563992"/>
                    </a:ext>
                  </a:extLst>
                </a:gridCol>
              </a:tblGrid>
              <a:tr h="190500">
                <a:tc>
                  <a:txBody>
                    <a:bodyPr/>
                    <a:lstStyle/>
                    <a:p>
                      <a:pPr>
                        <a:lnSpc>
                          <a:spcPct val="107000"/>
                        </a:lnSpc>
                        <a:spcAft>
                          <a:spcPts val="0"/>
                        </a:spcAft>
                      </a:pPr>
                      <a:r>
                        <a:rPr lang="en-IN" sz="1100">
                          <a:effectLst/>
                        </a:rPr>
                        <a:t>City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Count of Restaurant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85610317"/>
                  </a:ext>
                </a:extLst>
              </a:tr>
              <a:tr h="190500">
                <a:tc>
                  <a:txBody>
                    <a:bodyPr/>
                    <a:lstStyle/>
                    <a:p>
                      <a:pPr>
                        <a:lnSpc>
                          <a:spcPct val="107000"/>
                        </a:lnSpc>
                        <a:spcAft>
                          <a:spcPts val="0"/>
                        </a:spcAft>
                      </a:pPr>
                      <a:r>
                        <a:rPr lang="en-IN" sz="1100">
                          <a:effectLst/>
                        </a:rPr>
                        <a:t>Kolkata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1346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10111571"/>
                  </a:ext>
                </a:extLst>
              </a:tr>
              <a:tr h="190500">
                <a:tc>
                  <a:txBody>
                    <a:bodyPr/>
                    <a:lstStyle/>
                    <a:p>
                      <a:pPr>
                        <a:lnSpc>
                          <a:spcPct val="107000"/>
                        </a:lnSpc>
                        <a:spcAft>
                          <a:spcPts val="0"/>
                        </a:spcAft>
                      </a:pPr>
                      <a:r>
                        <a:rPr lang="en-IN" sz="1100">
                          <a:effectLst/>
                        </a:rPr>
                        <a:t>Mumbai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1277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856344682"/>
                  </a:ext>
                </a:extLst>
              </a:tr>
              <a:tr h="190500">
                <a:tc>
                  <a:txBody>
                    <a:bodyPr/>
                    <a:lstStyle/>
                    <a:p>
                      <a:pPr>
                        <a:lnSpc>
                          <a:spcPct val="107000"/>
                        </a:lnSpc>
                        <a:spcAft>
                          <a:spcPts val="0"/>
                        </a:spcAft>
                      </a:pPr>
                      <a:r>
                        <a:rPr lang="en-IN" sz="1100">
                          <a:effectLst/>
                        </a:rPr>
                        <a:t>Chennai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1106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71847007"/>
                  </a:ext>
                </a:extLst>
              </a:tr>
              <a:tr h="190500">
                <a:tc>
                  <a:txBody>
                    <a:bodyPr/>
                    <a:lstStyle/>
                    <a:p>
                      <a:pPr>
                        <a:lnSpc>
                          <a:spcPct val="107000"/>
                        </a:lnSpc>
                        <a:spcAft>
                          <a:spcPts val="0"/>
                        </a:spcAft>
                      </a:pPr>
                      <a:r>
                        <a:rPr lang="en-IN" sz="1100">
                          <a:effectLst/>
                        </a:rPr>
                        <a:t>Pune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1090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125408534"/>
                  </a:ext>
                </a:extLst>
              </a:tr>
              <a:tr h="190500">
                <a:tc>
                  <a:txBody>
                    <a:bodyPr/>
                    <a:lstStyle/>
                    <a:p>
                      <a:pPr>
                        <a:lnSpc>
                          <a:spcPct val="107000"/>
                        </a:lnSpc>
                        <a:spcAft>
                          <a:spcPts val="0"/>
                        </a:spcAft>
                      </a:pPr>
                      <a:r>
                        <a:rPr lang="en-IN" sz="1100">
                          <a:effectLst/>
                        </a:rPr>
                        <a:t>Hyderabad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1075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430176001"/>
                  </a:ext>
                </a:extLst>
              </a:tr>
              <a:tr h="190500">
                <a:tc>
                  <a:txBody>
                    <a:bodyPr/>
                    <a:lstStyle/>
                    <a:p>
                      <a:pPr>
                        <a:lnSpc>
                          <a:spcPct val="107000"/>
                        </a:lnSpc>
                        <a:spcAft>
                          <a:spcPts val="0"/>
                        </a:spcAft>
                      </a:pPr>
                      <a:r>
                        <a:rPr lang="en-IN" sz="1100">
                          <a:effectLst/>
                        </a:rPr>
                        <a:t>Bangalore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946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861188414"/>
                  </a:ext>
                </a:extLst>
              </a:tr>
              <a:tr h="190500">
                <a:tc>
                  <a:txBody>
                    <a:bodyPr/>
                    <a:lstStyle/>
                    <a:p>
                      <a:pPr>
                        <a:lnSpc>
                          <a:spcPct val="107000"/>
                        </a:lnSpc>
                        <a:spcAft>
                          <a:spcPts val="0"/>
                        </a:spcAft>
                      </a:pPr>
                      <a:r>
                        <a:rPr lang="en-IN" sz="1100">
                          <a:effectLst/>
                        </a:rPr>
                        <a:t>Ahmedabad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717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526485335"/>
                  </a:ext>
                </a:extLst>
              </a:tr>
              <a:tr h="190500">
                <a:tc>
                  <a:txBody>
                    <a:bodyPr/>
                    <a:lstStyle/>
                    <a:p>
                      <a:pPr>
                        <a:lnSpc>
                          <a:spcPct val="107000"/>
                        </a:lnSpc>
                        <a:spcAft>
                          <a:spcPts val="0"/>
                        </a:spcAft>
                      </a:pPr>
                      <a:r>
                        <a:rPr lang="en-IN" sz="1100">
                          <a:effectLst/>
                        </a:rPr>
                        <a:t>Delhi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611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434617606"/>
                  </a:ext>
                </a:extLst>
              </a:tr>
              <a:tr h="190500">
                <a:tc>
                  <a:txBody>
                    <a:bodyPr/>
                    <a:lstStyle/>
                    <a:p>
                      <a:pPr>
                        <a:lnSpc>
                          <a:spcPct val="107000"/>
                        </a:lnSpc>
                        <a:spcAft>
                          <a:spcPts val="0"/>
                        </a:spcAft>
                      </a:pPr>
                      <a:r>
                        <a:rPr lang="en-IN" sz="1100">
                          <a:effectLst/>
                        </a:rPr>
                        <a:t>Surat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512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5440281"/>
                  </a:ext>
                </a:extLst>
              </a:tr>
            </a:tbl>
          </a:graphicData>
        </a:graphic>
      </p:graphicFrame>
    </p:spTree>
    <p:extLst>
      <p:ext uri="{BB962C8B-B14F-4D97-AF65-F5344CB8AC3E}">
        <p14:creationId xmlns:p14="http://schemas.microsoft.com/office/powerpoint/2010/main" val="9045630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Price Analysis</a:t>
            </a:r>
            <a:r>
              <a:rPr lang="en-IN" dirty="0"/>
              <a:t/>
            </a:r>
            <a:br>
              <a:rPr lang="en-IN" dirty="0"/>
            </a:br>
            <a:r>
              <a:rPr lang="en-IN" dirty="0"/>
              <a:t/>
            </a:r>
            <a:br>
              <a:rPr lang="en-IN" dirty="0"/>
            </a:br>
            <a:endParaRPr lang="en-IN" dirty="0"/>
          </a:p>
        </p:txBody>
      </p:sp>
      <p:pic>
        <p:nvPicPr>
          <p:cNvPr id="4" name="Picture 3"/>
          <p:cNvPicPr/>
          <p:nvPr/>
        </p:nvPicPr>
        <p:blipFill>
          <a:blip r:embed="rId2"/>
          <a:stretch>
            <a:fillRect/>
          </a:stretch>
        </p:blipFill>
        <p:spPr>
          <a:xfrm>
            <a:off x="825712" y="1428962"/>
            <a:ext cx="5731510" cy="305181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914834135"/>
              </p:ext>
            </p:extLst>
          </p:nvPr>
        </p:nvGraphicFramePr>
        <p:xfrm>
          <a:off x="6931819" y="1811867"/>
          <a:ext cx="2794000" cy="2286000"/>
        </p:xfrm>
        <a:graphic>
          <a:graphicData uri="http://schemas.openxmlformats.org/drawingml/2006/table">
            <a:tbl>
              <a:tblPr firstRow="1" firstCol="1" bandRow="1">
                <a:tableStyleId>{5C22544A-7EE6-4342-B048-85BDC9FD1C3A}</a:tableStyleId>
              </a:tblPr>
              <a:tblGrid>
                <a:gridCol w="1168400">
                  <a:extLst>
                    <a:ext uri="{9D8B030D-6E8A-4147-A177-3AD203B41FA5}">
                      <a16:colId xmlns:a16="http://schemas.microsoft.com/office/drawing/2014/main" val="19901404"/>
                    </a:ext>
                  </a:extLst>
                </a:gridCol>
                <a:gridCol w="1625600">
                  <a:extLst>
                    <a:ext uri="{9D8B030D-6E8A-4147-A177-3AD203B41FA5}">
                      <a16:colId xmlns:a16="http://schemas.microsoft.com/office/drawing/2014/main" val="2035936051"/>
                    </a:ext>
                  </a:extLst>
                </a:gridCol>
              </a:tblGrid>
              <a:tr h="190500">
                <a:tc>
                  <a:txBody>
                    <a:bodyPr/>
                    <a:lstStyle/>
                    <a:p>
                      <a:pPr>
                        <a:lnSpc>
                          <a:spcPct val="107000"/>
                        </a:lnSpc>
                        <a:spcAft>
                          <a:spcPts val="0"/>
                        </a:spcAft>
                      </a:pPr>
                      <a:r>
                        <a:rPr lang="en-IN" sz="1100">
                          <a:effectLst/>
                        </a:rPr>
                        <a:t>Price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Count of Restaurant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20043286"/>
                  </a:ext>
                </a:extLst>
              </a:tr>
              <a:tr h="190500">
                <a:tc>
                  <a:txBody>
                    <a:bodyPr/>
                    <a:lstStyle/>
                    <a:p>
                      <a:pPr algn="r">
                        <a:lnSpc>
                          <a:spcPct val="107000"/>
                        </a:lnSpc>
                        <a:spcAft>
                          <a:spcPts val="0"/>
                        </a:spcAft>
                      </a:pPr>
                      <a:r>
                        <a:rPr lang="en-IN" sz="1100">
                          <a:effectLst/>
                        </a:rPr>
                        <a:t>300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1776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252964826"/>
                  </a:ext>
                </a:extLst>
              </a:tr>
              <a:tr h="190500">
                <a:tc>
                  <a:txBody>
                    <a:bodyPr/>
                    <a:lstStyle/>
                    <a:p>
                      <a:pPr algn="r">
                        <a:lnSpc>
                          <a:spcPct val="107000"/>
                        </a:lnSpc>
                        <a:spcAft>
                          <a:spcPts val="0"/>
                        </a:spcAft>
                      </a:pPr>
                      <a:r>
                        <a:rPr lang="en-IN" sz="1100">
                          <a:effectLst/>
                        </a:rPr>
                        <a:t>200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1774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558085584"/>
                  </a:ext>
                </a:extLst>
              </a:tr>
              <a:tr h="190500">
                <a:tc>
                  <a:txBody>
                    <a:bodyPr/>
                    <a:lstStyle/>
                    <a:p>
                      <a:pPr algn="r">
                        <a:lnSpc>
                          <a:spcPct val="107000"/>
                        </a:lnSpc>
                        <a:spcAft>
                          <a:spcPts val="0"/>
                        </a:spcAft>
                      </a:pPr>
                      <a:r>
                        <a:rPr lang="en-IN" sz="1100">
                          <a:effectLst/>
                        </a:rPr>
                        <a:t>250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968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37120221"/>
                  </a:ext>
                </a:extLst>
              </a:tr>
              <a:tr h="190500">
                <a:tc>
                  <a:txBody>
                    <a:bodyPr/>
                    <a:lstStyle/>
                    <a:p>
                      <a:pPr algn="r">
                        <a:lnSpc>
                          <a:spcPct val="107000"/>
                        </a:lnSpc>
                        <a:spcAft>
                          <a:spcPts val="0"/>
                        </a:spcAft>
                      </a:pPr>
                      <a:r>
                        <a:rPr lang="en-IN" sz="1100">
                          <a:effectLst/>
                        </a:rPr>
                        <a:t>400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838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176908902"/>
                  </a:ext>
                </a:extLst>
              </a:tr>
              <a:tr h="190500">
                <a:tc>
                  <a:txBody>
                    <a:bodyPr/>
                    <a:lstStyle/>
                    <a:p>
                      <a:pPr algn="r">
                        <a:lnSpc>
                          <a:spcPct val="107000"/>
                        </a:lnSpc>
                        <a:spcAft>
                          <a:spcPts val="0"/>
                        </a:spcAft>
                      </a:pPr>
                      <a:r>
                        <a:rPr lang="en-IN" sz="1100">
                          <a:effectLst/>
                        </a:rPr>
                        <a:t>500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605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081449988"/>
                  </a:ext>
                </a:extLst>
              </a:tr>
              <a:tr h="190500">
                <a:tc>
                  <a:txBody>
                    <a:bodyPr/>
                    <a:lstStyle/>
                    <a:p>
                      <a:pPr algn="r">
                        <a:lnSpc>
                          <a:spcPct val="107000"/>
                        </a:lnSpc>
                        <a:spcAft>
                          <a:spcPts val="0"/>
                        </a:spcAft>
                      </a:pPr>
                      <a:r>
                        <a:rPr lang="en-IN" sz="1100">
                          <a:effectLst/>
                        </a:rPr>
                        <a:t>150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497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58842185"/>
                  </a:ext>
                </a:extLst>
              </a:tr>
              <a:tr h="190500">
                <a:tc>
                  <a:txBody>
                    <a:bodyPr/>
                    <a:lstStyle/>
                    <a:p>
                      <a:pPr algn="r">
                        <a:lnSpc>
                          <a:spcPct val="107000"/>
                        </a:lnSpc>
                        <a:spcAft>
                          <a:spcPts val="0"/>
                        </a:spcAft>
                      </a:pPr>
                      <a:r>
                        <a:rPr lang="en-IN" sz="1100">
                          <a:effectLst/>
                        </a:rPr>
                        <a:t>350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408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0387861"/>
                  </a:ext>
                </a:extLst>
              </a:tr>
              <a:tr h="190500">
                <a:tc>
                  <a:txBody>
                    <a:bodyPr/>
                    <a:lstStyle/>
                    <a:p>
                      <a:pPr algn="r">
                        <a:lnSpc>
                          <a:spcPct val="107000"/>
                        </a:lnSpc>
                        <a:spcAft>
                          <a:spcPts val="0"/>
                        </a:spcAft>
                      </a:pPr>
                      <a:r>
                        <a:rPr lang="en-IN" sz="1100">
                          <a:effectLst/>
                        </a:rPr>
                        <a:t>100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265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80580041"/>
                  </a:ext>
                </a:extLst>
              </a:tr>
              <a:tr h="190500">
                <a:tc>
                  <a:txBody>
                    <a:bodyPr/>
                    <a:lstStyle/>
                    <a:p>
                      <a:pPr algn="r">
                        <a:lnSpc>
                          <a:spcPct val="107000"/>
                        </a:lnSpc>
                        <a:spcAft>
                          <a:spcPts val="0"/>
                        </a:spcAft>
                      </a:pPr>
                      <a:r>
                        <a:rPr lang="en-IN" sz="1100">
                          <a:effectLst/>
                        </a:rPr>
                        <a:t>600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262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749443155"/>
                  </a:ext>
                </a:extLst>
              </a:tr>
              <a:tr h="190500">
                <a:tc>
                  <a:txBody>
                    <a:bodyPr/>
                    <a:lstStyle/>
                    <a:p>
                      <a:pPr algn="r">
                        <a:lnSpc>
                          <a:spcPct val="107000"/>
                        </a:lnSpc>
                        <a:spcAft>
                          <a:spcPts val="0"/>
                        </a:spcAft>
                      </a:pPr>
                      <a:r>
                        <a:rPr lang="en-IN" sz="1100">
                          <a:effectLst/>
                        </a:rPr>
                        <a:t>450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158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9364737"/>
                  </a:ext>
                </a:extLst>
              </a:tr>
              <a:tr h="190500">
                <a:tc>
                  <a:txBody>
                    <a:bodyPr/>
                    <a:lstStyle/>
                    <a:p>
                      <a:pPr algn="r">
                        <a:lnSpc>
                          <a:spcPct val="107000"/>
                        </a:lnSpc>
                        <a:spcAft>
                          <a:spcPts val="0"/>
                        </a:spcAft>
                      </a:pPr>
                      <a:r>
                        <a:rPr lang="en-IN" sz="1100">
                          <a:effectLst/>
                        </a:rPr>
                        <a:t>1000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156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222185691"/>
                  </a:ext>
                </a:extLst>
              </a:tr>
            </a:tbl>
          </a:graphicData>
        </a:graphic>
      </p:graphicFrame>
      <p:sp>
        <p:nvSpPr>
          <p:cNvPr id="6" name="TextBox 5"/>
          <p:cNvSpPr txBox="1"/>
          <p:nvPr/>
        </p:nvSpPr>
        <p:spPr>
          <a:xfrm>
            <a:off x="825712" y="5192889"/>
            <a:ext cx="9368155" cy="646331"/>
          </a:xfrm>
          <a:prstGeom prst="rect">
            <a:avLst/>
          </a:prstGeom>
          <a:noFill/>
        </p:spPr>
        <p:txBody>
          <a:bodyPr wrap="square" rtlCol="0">
            <a:spAutoFit/>
          </a:bodyPr>
          <a:lstStyle/>
          <a:p>
            <a:r>
              <a:rPr lang="en-US" dirty="0" smtClean="0"/>
              <a:t>The price range between 100 to 1000 is the most common price set by the most restaurants</a:t>
            </a:r>
            <a:endParaRPr lang="en-IN" dirty="0"/>
          </a:p>
        </p:txBody>
      </p:sp>
    </p:spTree>
    <p:extLst>
      <p:ext uri="{BB962C8B-B14F-4D97-AF65-F5344CB8AC3E}">
        <p14:creationId xmlns:p14="http://schemas.microsoft.com/office/powerpoint/2010/main" val="2767703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Delivery Time Analysis</a:t>
            </a:r>
            <a:r>
              <a:rPr lang="en-IN" dirty="0"/>
              <a:t/>
            </a:r>
            <a:br>
              <a:rPr lang="en-IN" dirty="0"/>
            </a:br>
            <a:r>
              <a:rPr lang="en-IN" dirty="0"/>
              <a:t/>
            </a:r>
            <a:br>
              <a:rPr lang="en-IN" dirty="0"/>
            </a:br>
            <a:endParaRPr lang="en-IN" dirty="0"/>
          </a:p>
        </p:txBody>
      </p:sp>
      <p:pic>
        <p:nvPicPr>
          <p:cNvPr id="6" name="Picture 5"/>
          <p:cNvPicPr/>
          <p:nvPr/>
        </p:nvPicPr>
        <p:blipFill>
          <a:blip r:embed="rId3"/>
          <a:stretch>
            <a:fillRect/>
          </a:stretch>
        </p:blipFill>
        <p:spPr>
          <a:xfrm>
            <a:off x="677334" y="1643450"/>
            <a:ext cx="5731510" cy="3051810"/>
          </a:xfrm>
          <a:prstGeom prst="rect">
            <a:avLst/>
          </a:prstGeom>
        </p:spPr>
      </p:pic>
    </p:spTree>
    <p:extLst>
      <p:ext uri="{BB962C8B-B14F-4D97-AF65-F5344CB8AC3E}">
        <p14:creationId xmlns:p14="http://schemas.microsoft.com/office/powerpoint/2010/main" val="15944957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Cuisine Analysis</a:t>
            </a:r>
            <a:r>
              <a:rPr lang="en-IN" dirty="0"/>
              <a:t/>
            </a:r>
            <a:br>
              <a:rPr lang="en-IN" dirty="0"/>
            </a:br>
            <a:r>
              <a:rPr lang="en-IN" dirty="0"/>
              <a:t/>
            </a:r>
            <a:br>
              <a:rPr lang="en-IN" dirty="0"/>
            </a:br>
            <a:endParaRPr lang="en-IN" dirty="0"/>
          </a:p>
        </p:txBody>
      </p:sp>
      <p:sp>
        <p:nvSpPr>
          <p:cNvPr id="5" name="TextBox 4"/>
          <p:cNvSpPr txBox="1"/>
          <p:nvPr/>
        </p:nvSpPr>
        <p:spPr>
          <a:xfrm>
            <a:off x="1085850" y="5440680"/>
            <a:ext cx="9498330" cy="646331"/>
          </a:xfrm>
          <a:prstGeom prst="rect">
            <a:avLst/>
          </a:prstGeom>
          <a:noFill/>
        </p:spPr>
        <p:txBody>
          <a:bodyPr wrap="square" rtlCol="0">
            <a:spAutoFit/>
          </a:bodyPr>
          <a:lstStyle/>
          <a:p>
            <a:r>
              <a:rPr lang="en-US" dirty="0" smtClean="0"/>
              <a:t>Stacked column chart is used to analyze cuisines and the filter type TOP N =30 is used to filter the top cuisines</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829664409"/>
              </p:ext>
            </p:extLst>
          </p:nvPr>
        </p:nvGraphicFramePr>
        <p:xfrm>
          <a:off x="6695599" y="1640205"/>
          <a:ext cx="2984500" cy="2835275"/>
        </p:xfrm>
        <a:graphic>
          <a:graphicData uri="http://schemas.openxmlformats.org/drawingml/2006/table">
            <a:tbl>
              <a:tblPr firstRow="1" firstCol="1" bandRow="1">
                <a:tableStyleId>{5C22544A-7EE6-4342-B048-85BDC9FD1C3A}</a:tableStyleId>
              </a:tblPr>
              <a:tblGrid>
                <a:gridCol w="1257300">
                  <a:extLst>
                    <a:ext uri="{9D8B030D-6E8A-4147-A177-3AD203B41FA5}">
                      <a16:colId xmlns:a16="http://schemas.microsoft.com/office/drawing/2014/main" val="2003136676"/>
                    </a:ext>
                  </a:extLst>
                </a:gridCol>
                <a:gridCol w="1727200">
                  <a:extLst>
                    <a:ext uri="{9D8B030D-6E8A-4147-A177-3AD203B41FA5}">
                      <a16:colId xmlns:a16="http://schemas.microsoft.com/office/drawing/2014/main" val="304436320"/>
                    </a:ext>
                  </a:extLst>
                </a:gridCol>
              </a:tblGrid>
              <a:tr h="190500">
                <a:tc>
                  <a:txBody>
                    <a:bodyPr/>
                    <a:lstStyle/>
                    <a:p>
                      <a:pPr>
                        <a:lnSpc>
                          <a:spcPct val="107000"/>
                        </a:lnSpc>
                        <a:spcAft>
                          <a:spcPts val="0"/>
                        </a:spcAft>
                      </a:pPr>
                      <a:r>
                        <a:rPr lang="en-IN" sz="1100">
                          <a:effectLst/>
                        </a:rPr>
                        <a:t>Count of Restaurant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Food 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07184304"/>
                  </a:ext>
                </a:extLst>
              </a:tr>
              <a:tr h="190500">
                <a:tc>
                  <a:txBody>
                    <a:bodyPr/>
                    <a:lstStyle/>
                    <a:p>
                      <a:pPr algn="r">
                        <a:lnSpc>
                          <a:spcPct val="107000"/>
                        </a:lnSpc>
                        <a:spcAft>
                          <a:spcPts val="0"/>
                        </a:spcAft>
                      </a:pPr>
                      <a:r>
                        <a:rPr lang="en-IN" sz="1100">
                          <a:effectLst/>
                        </a:rPr>
                        <a:t>389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Indian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14421891"/>
                  </a:ext>
                </a:extLst>
              </a:tr>
              <a:tr h="190500">
                <a:tc>
                  <a:txBody>
                    <a:bodyPr/>
                    <a:lstStyle/>
                    <a:p>
                      <a:pPr algn="r">
                        <a:lnSpc>
                          <a:spcPct val="107000"/>
                        </a:lnSpc>
                        <a:spcAft>
                          <a:spcPts val="0"/>
                        </a:spcAft>
                      </a:pPr>
                      <a:r>
                        <a:rPr lang="en-IN" sz="1100">
                          <a:effectLst/>
                        </a:rPr>
                        <a:t>277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Chinese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350486410"/>
                  </a:ext>
                </a:extLst>
              </a:tr>
              <a:tr h="190500">
                <a:tc>
                  <a:txBody>
                    <a:bodyPr/>
                    <a:lstStyle/>
                    <a:p>
                      <a:pPr algn="r">
                        <a:lnSpc>
                          <a:spcPct val="107000"/>
                        </a:lnSpc>
                        <a:spcAft>
                          <a:spcPts val="0"/>
                        </a:spcAft>
                      </a:pPr>
                      <a:r>
                        <a:rPr lang="en-IN" sz="1100">
                          <a:effectLst/>
                        </a:rPr>
                        <a:t>246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North Indian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56829483"/>
                  </a:ext>
                </a:extLst>
              </a:tr>
              <a:tr h="190500">
                <a:tc>
                  <a:txBody>
                    <a:bodyPr/>
                    <a:lstStyle/>
                    <a:p>
                      <a:pPr algn="r">
                        <a:lnSpc>
                          <a:spcPct val="107000"/>
                        </a:lnSpc>
                        <a:spcAft>
                          <a:spcPts val="0"/>
                        </a:spcAft>
                      </a:pPr>
                      <a:r>
                        <a:rPr lang="en-IN" sz="1100">
                          <a:effectLst/>
                        </a:rPr>
                        <a:t>240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Fast Food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821014312"/>
                  </a:ext>
                </a:extLst>
              </a:tr>
              <a:tr h="190500">
                <a:tc>
                  <a:txBody>
                    <a:bodyPr/>
                    <a:lstStyle/>
                    <a:p>
                      <a:pPr algn="r">
                        <a:lnSpc>
                          <a:spcPct val="107000"/>
                        </a:lnSpc>
                        <a:spcAft>
                          <a:spcPts val="0"/>
                        </a:spcAft>
                      </a:pPr>
                      <a:r>
                        <a:rPr lang="en-IN" sz="1100">
                          <a:effectLst/>
                        </a:rPr>
                        <a:t>228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South Indian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88198771"/>
                  </a:ext>
                </a:extLst>
              </a:tr>
              <a:tr h="190500">
                <a:tc>
                  <a:txBody>
                    <a:bodyPr/>
                    <a:lstStyle/>
                    <a:p>
                      <a:pPr algn="r">
                        <a:lnSpc>
                          <a:spcPct val="107000"/>
                        </a:lnSpc>
                        <a:spcAft>
                          <a:spcPts val="0"/>
                        </a:spcAft>
                      </a:pPr>
                      <a:r>
                        <a:rPr lang="en-IN" sz="1100">
                          <a:effectLst/>
                        </a:rPr>
                        <a:t>106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Desserts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46675576"/>
                  </a:ext>
                </a:extLst>
              </a:tr>
              <a:tr h="190500">
                <a:tc>
                  <a:txBody>
                    <a:bodyPr/>
                    <a:lstStyle/>
                    <a:p>
                      <a:pPr algn="r">
                        <a:lnSpc>
                          <a:spcPct val="107000"/>
                        </a:lnSpc>
                        <a:spcAft>
                          <a:spcPts val="0"/>
                        </a:spcAft>
                      </a:pPr>
                      <a:r>
                        <a:rPr lang="en-IN" sz="1100">
                          <a:effectLst/>
                        </a:rPr>
                        <a:t>106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Indian,Chinese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24530479"/>
                  </a:ext>
                </a:extLst>
              </a:tr>
              <a:tr h="190500">
                <a:tc>
                  <a:txBody>
                    <a:bodyPr/>
                    <a:lstStyle/>
                    <a:p>
                      <a:pPr algn="r">
                        <a:lnSpc>
                          <a:spcPct val="107000"/>
                        </a:lnSpc>
                        <a:spcAft>
                          <a:spcPts val="0"/>
                        </a:spcAft>
                      </a:pPr>
                      <a:r>
                        <a:rPr lang="en-IN" sz="1100">
                          <a:effectLst/>
                        </a:rPr>
                        <a:t>99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North Indian,Chinese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02653642"/>
                  </a:ext>
                </a:extLst>
              </a:tr>
              <a:tr h="190500">
                <a:tc>
                  <a:txBody>
                    <a:bodyPr/>
                    <a:lstStyle/>
                    <a:p>
                      <a:pPr algn="r">
                        <a:lnSpc>
                          <a:spcPct val="107000"/>
                        </a:lnSpc>
                        <a:spcAft>
                          <a:spcPts val="0"/>
                        </a:spcAft>
                      </a:pPr>
                      <a:r>
                        <a:rPr lang="en-IN" sz="1100">
                          <a:effectLst/>
                        </a:rPr>
                        <a:t>90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Bakery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56089878"/>
                  </a:ext>
                </a:extLst>
              </a:tr>
              <a:tr h="190500">
                <a:tc>
                  <a:txBody>
                    <a:bodyPr/>
                    <a:lstStyle/>
                    <a:p>
                      <a:pPr algn="r">
                        <a:lnSpc>
                          <a:spcPct val="107000"/>
                        </a:lnSpc>
                        <a:spcAft>
                          <a:spcPts val="0"/>
                        </a:spcAft>
                      </a:pPr>
                      <a:r>
                        <a:rPr lang="en-IN" sz="1100">
                          <a:effectLst/>
                        </a:rPr>
                        <a:t>82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Beverages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50252589"/>
                  </a:ext>
                </a:extLst>
              </a:tr>
              <a:tr h="190500">
                <a:tc>
                  <a:txBody>
                    <a:bodyPr/>
                    <a:lstStyle/>
                    <a:p>
                      <a:pPr algn="r">
                        <a:lnSpc>
                          <a:spcPct val="107000"/>
                        </a:lnSpc>
                        <a:spcAft>
                          <a:spcPts val="0"/>
                        </a:spcAft>
                      </a:pPr>
                      <a:r>
                        <a:rPr lang="en-IN" sz="1100">
                          <a:effectLst/>
                        </a:rPr>
                        <a:t>79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Biryani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462265693"/>
                  </a:ext>
                </a:extLst>
              </a:tr>
              <a:tr h="190500">
                <a:tc>
                  <a:txBody>
                    <a:bodyPr/>
                    <a:lstStyle/>
                    <a:p>
                      <a:pPr algn="r">
                        <a:lnSpc>
                          <a:spcPct val="107000"/>
                        </a:lnSpc>
                        <a:spcAft>
                          <a:spcPts val="0"/>
                        </a:spcAft>
                      </a:pPr>
                      <a:r>
                        <a:rPr lang="en-IN" sz="1100">
                          <a:effectLst/>
                        </a:rPr>
                        <a:t>77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Pizzas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46811841"/>
                  </a:ext>
                </a:extLst>
              </a:tr>
              <a:tr h="190500">
                <a:tc>
                  <a:txBody>
                    <a:bodyPr/>
                    <a:lstStyle/>
                    <a:p>
                      <a:pPr algn="r">
                        <a:lnSpc>
                          <a:spcPct val="107000"/>
                        </a:lnSpc>
                        <a:spcAft>
                          <a:spcPts val="0"/>
                        </a:spcAft>
                      </a:pPr>
                      <a:r>
                        <a:rPr lang="en-IN" sz="1100">
                          <a:effectLst/>
                        </a:rPr>
                        <a:t>69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dirty="0">
                          <a:effectLst/>
                        </a:rPr>
                        <a:t>Ice Cream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35417962"/>
                  </a:ext>
                </a:extLst>
              </a:tr>
            </a:tbl>
          </a:graphicData>
        </a:graphic>
      </p:graphicFrame>
      <p:pic>
        <p:nvPicPr>
          <p:cNvPr id="7" name="Picture 6"/>
          <p:cNvPicPr/>
          <p:nvPr/>
        </p:nvPicPr>
        <p:blipFill>
          <a:blip r:embed="rId2"/>
          <a:stretch>
            <a:fillRect/>
          </a:stretch>
        </p:blipFill>
        <p:spPr>
          <a:xfrm>
            <a:off x="677334" y="1640205"/>
            <a:ext cx="5731510" cy="3051810"/>
          </a:xfrm>
          <a:prstGeom prst="rect">
            <a:avLst/>
          </a:prstGeom>
        </p:spPr>
      </p:pic>
    </p:spTree>
    <p:extLst>
      <p:ext uri="{BB962C8B-B14F-4D97-AF65-F5344CB8AC3E}">
        <p14:creationId xmlns:p14="http://schemas.microsoft.com/office/powerpoint/2010/main" val="15581219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Area-wise Restaurant Analysis</a:t>
            </a:r>
            <a:r>
              <a:rPr lang="en-IN" dirty="0"/>
              <a:t/>
            </a:r>
            <a:br>
              <a:rPr lang="en-IN" dirty="0"/>
            </a:br>
            <a:r>
              <a:rPr lang="en-IN" dirty="0"/>
              <a:t/>
            </a:r>
            <a:br>
              <a:rPr lang="en-IN" dirty="0"/>
            </a:br>
            <a:endParaRPr lang="en-IN" dirty="0"/>
          </a:p>
        </p:txBody>
      </p:sp>
      <p:pic>
        <p:nvPicPr>
          <p:cNvPr id="4" name="Picture 3"/>
          <p:cNvPicPr/>
          <p:nvPr/>
        </p:nvPicPr>
        <p:blipFill>
          <a:blip r:embed="rId2"/>
          <a:stretch>
            <a:fillRect/>
          </a:stretch>
        </p:blipFill>
        <p:spPr>
          <a:xfrm>
            <a:off x="498475" y="1354455"/>
            <a:ext cx="5307965" cy="2726055"/>
          </a:xfrm>
          <a:prstGeom prst="rect">
            <a:avLst/>
          </a:prstGeom>
        </p:spPr>
      </p:pic>
      <p:pic>
        <p:nvPicPr>
          <p:cNvPr id="5" name="Picture 4"/>
          <p:cNvPicPr/>
          <p:nvPr/>
        </p:nvPicPr>
        <p:blipFill>
          <a:blip r:embed="rId3"/>
          <a:stretch>
            <a:fillRect/>
          </a:stretch>
        </p:blipFill>
        <p:spPr>
          <a:xfrm>
            <a:off x="6190615" y="1354455"/>
            <a:ext cx="5593715" cy="2726055"/>
          </a:xfrm>
          <a:prstGeom prst="rect">
            <a:avLst/>
          </a:prstGeom>
        </p:spPr>
      </p:pic>
      <p:sp>
        <p:nvSpPr>
          <p:cNvPr id="6" name="TextBox 5"/>
          <p:cNvSpPr txBox="1"/>
          <p:nvPr/>
        </p:nvSpPr>
        <p:spPr>
          <a:xfrm>
            <a:off x="948690" y="4617720"/>
            <a:ext cx="9486900" cy="369332"/>
          </a:xfrm>
          <a:prstGeom prst="rect">
            <a:avLst/>
          </a:prstGeom>
          <a:noFill/>
        </p:spPr>
        <p:txBody>
          <a:bodyPr wrap="square" rtlCol="0">
            <a:spAutoFit/>
          </a:bodyPr>
          <a:lstStyle/>
          <a:p>
            <a:r>
              <a:rPr lang="en-US" dirty="0" smtClean="0"/>
              <a:t>The visualization type table is used to find the count of restaurant area wise in each city</a:t>
            </a:r>
            <a:endParaRPr lang="en-IN" dirty="0"/>
          </a:p>
        </p:txBody>
      </p:sp>
    </p:spTree>
    <p:extLst>
      <p:ext uri="{BB962C8B-B14F-4D97-AF65-F5344CB8AC3E}">
        <p14:creationId xmlns:p14="http://schemas.microsoft.com/office/powerpoint/2010/main" val="3219366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187" y="0"/>
            <a:ext cx="9460088" cy="1320800"/>
          </a:xfrm>
        </p:spPr>
        <p:txBody>
          <a:bodyPr/>
          <a:lstStyle/>
          <a:p>
            <a:r>
              <a:rPr lang="en-IN" b="1" dirty="0"/>
              <a:t>Correlation </a:t>
            </a:r>
            <a:r>
              <a:rPr lang="en-IN" b="1" dirty="0" smtClean="0"/>
              <a:t>Analysis between Price,Ratings and delivery time</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331622872"/>
              </p:ext>
            </p:extLst>
          </p:nvPr>
        </p:nvGraphicFramePr>
        <p:xfrm>
          <a:off x="5080000" y="1569155"/>
          <a:ext cx="1817511" cy="3049596"/>
        </p:xfrm>
        <a:graphic>
          <a:graphicData uri="http://schemas.openxmlformats.org/drawingml/2006/table">
            <a:tbl>
              <a:tblPr firstRow="1" firstCol="1" bandRow="1">
                <a:tableStyleId>{5C22544A-7EE6-4342-B048-85BDC9FD1C3A}</a:tableStyleId>
              </a:tblPr>
              <a:tblGrid>
                <a:gridCol w="552156">
                  <a:extLst>
                    <a:ext uri="{9D8B030D-6E8A-4147-A177-3AD203B41FA5}">
                      <a16:colId xmlns:a16="http://schemas.microsoft.com/office/drawing/2014/main" val="2409541931"/>
                    </a:ext>
                  </a:extLst>
                </a:gridCol>
                <a:gridCol w="1265355">
                  <a:extLst>
                    <a:ext uri="{9D8B030D-6E8A-4147-A177-3AD203B41FA5}">
                      <a16:colId xmlns:a16="http://schemas.microsoft.com/office/drawing/2014/main" val="2360124259"/>
                    </a:ext>
                  </a:extLst>
                </a:gridCol>
              </a:tblGrid>
              <a:tr h="122186">
                <a:tc>
                  <a:txBody>
                    <a:bodyPr/>
                    <a:lstStyle/>
                    <a:p>
                      <a:pPr>
                        <a:lnSpc>
                          <a:spcPct val="107000"/>
                        </a:lnSpc>
                        <a:spcAft>
                          <a:spcPts val="0"/>
                        </a:spcAft>
                      </a:pPr>
                      <a:r>
                        <a:rPr lang="en-IN" sz="1100">
                          <a:effectLst/>
                        </a:rPr>
                        <a:t>Price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Average Ratings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973835459"/>
                  </a:ext>
                </a:extLst>
              </a:tr>
              <a:tr h="122186">
                <a:tc>
                  <a:txBody>
                    <a:bodyPr/>
                    <a:lstStyle/>
                    <a:p>
                      <a:pPr algn="r">
                        <a:lnSpc>
                          <a:spcPct val="107000"/>
                        </a:lnSpc>
                        <a:spcAft>
                          <a:spcPts val="0"/>
                        </a:spcAft>
                      </a:pPr>
                      <a:r>
                        <a:rPr lang="en-IN" sz="1100">
                          <a:effectLst/>
                        </a:rPr>
                        <a:t>850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4.20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60297504"/>
                  </a:ext>
                </a:extLst>
              </a:tr>
              <a:tr h="122186">
                <a:tc>
                  <a:txBody>
                    <a:bodyPr/>
                    <a:lstStyle/>
                    <a:p>
                      <a:pPr algn="r">
                        <a:lnSpc>
                          <a:spcPct val="107000"/>
                        </a:lnSpc>
                        <a:spcAft>
                          <a:spcPts val="0"/>
                        </a:spcAft>
                      </a:pPr>
                      <a:r>
                        <a:rPr lang="en-IN" sz="1100">
                          <a:effectLst/>
                        </a:rPr>
                        <a:t>1000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3.84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67633557"/>
                  </a:ext>
                </a:extLst>
              </a:tr>
              <a:tr h="122186">
                <a:tc>
                  <a:txBody>
                    <a:bodyPr/>
                    <a:lstStyle/>
                    <a:p>
                      <a:pPr algn="r">
                        <a:lnSpc>
                          <a:spcPct val="107000"/>
                        </a:lnSpc>
                        <a:spcAft>
                          <a:spcPts val="0"/>
                        </a:spcAft>
                      </a:pPr>
                      <a:r>
                        <a:rPr lang="en-IN" sz="1100">
                          <a:effectLst/>
                        </a:rPr>
                        <a:t>1500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3.83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83995743"/>
                  </a:ext>
                </a:extLst>
              </a:tr>
              <a:tr h="122186">
                <a:tc>
                  <a:txBody>
                    <a:bodyPr/>
                    <a:lstStyle/>
                    <a:p>
                      <a:pPr algn="r">
                        <a:lnSpc>
                          <a:spcPct val="107000"/>
                        </a:lnSpc>
                        <a:spcAft>
                          <a:spcPts val="0"/>
                        </a:spcAft>
                      </a:pPr>
                      <a:r>
                        <a:rPr lang="en-IN" sz="1100">
                          <a:effectLst/>
                        </a:rPr>
                        <a:t>650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93750124"/>
                  </a:ext>
                </a:extLst>
              </a:tr>
              <a:tr h="122186">
                <a:tc>
                  <a:txBody>
                    <a:bodyPr/>
                    <a:lstStyle/>
                    <a:p>
                      <a:pPr algn="r">
                        <a:lnSpc>
                          <a:spcPct val="107000"/>
                        </a:lnSpc>
                        <a:spcAft>
                          <a:spcPts val="0"/>
                        </a:spcAft>
                      </a:pPr>
                      <a:r>
                        <a:rPr lang="en-IN" sz="1100">
                          <a:effectLst/>
                        </a:rPr>
                        <a:t>600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3.77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476357242"/>
                  </a:ext>
                </a:extLst>
              </a:tr>
              <a:tr h="122186">
                <a:tc>
                  <a:txBody>
                    <a:bodyPr/>
                    <a:lstStyle/>
                    <a:p>
                      <a:pPr algn="r">
                        <a:lnSpc>
                          <a:spcPct val="107000"/>
                        </a:lnSpc>
                        <a:spcAft>
                          <a:spcPts val="0"/>
                        </a:spcAft>
                      </a:pPr>
                      <a:r>
                        <a:rPr lang="en-IN" sz="1100">
                          <a:effectLst/>
                        </a:rPr>
                        <a:t>150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3.73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4294215"/>
                  </a:ext>
                </a:extLst>
              </a:tr>
              <a:tr h="122186">
                <a:tc>
                  <a:txBody>
                    <a:bodyPr/>
                    <a:lstStyle/>
                    <a:p>
                      <a:pPr algn="r">
                        <a:lnSpc>
                          <a:spcPct val="107000"/>
                        </a:lnSpc>
                        <a:spcAft>
                          <a:spcPts val="0"/>
                        </a:spcAft>
                      </a:pPr>
                      <a:r>
                        <a:rPr lang="en-IN" sz="1100">
                          <a:effectLst/>
                        </a:rPr>
                        <a:t>400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3.70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387885453"/>
                  </a:ext>
                </a:extLst>
              </a:tr>
              <a:tr h="122186">
                <a:tc>
                  <a:txBody>
                    <a:bodyPr/>
                    <a:lstStyle/>
                    <a:p>
                      <a:pPr algn="r">
                        <a:lnSpc>
                          <a:spcPct val="107000"/>
                        </a:lnSpc>
                        <a:spcAft>
                          <a:spcPts val="0"/>
                        </a:spcAft>
                      </a:pPr>
                      <a:r>
                        <a:rPr lang="en-IN" sz="1100">
                          <a:effectLst/>
                        </a:rPr>
                        <a:t>350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3.70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17800491"/>
                  </a:ext>
                </a:extLst>
              </a:tr>
              <a:tr h="122186">
                <a:tc>
                  <a:txBody>
                    <a:bodyPr/>
                    <a:lstStyle/>
                    <a:p>
                      <a:pPr algn="r">
                        <a:lnSpc>
                          <a:spcPct val="107000"/>
                        </a:lnSpc>
                        <a:spcAft>
                          <a:spcPts val="0"/>
                        </a:spcAft>
                      </a:pPr>
                      <a:r>
                        <a:rPr lang="en-IN" sz="1100">
                          <a:effectLst/>
                        </a:rPr>
                        <a:t>500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3.69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806992148"/>
                  </a:ext>
                </a:extLst>
              </a:tr>
              <a:tr h="122186">
                <a:tc>
                  <a:txBody>
                    <a:bodyPr/>
                    <a:lstStyle/>
                    <a:p>
                      <a:pPr algn="r">
                        <a:lnSpc>
                          <a:spcPct val="107000"/>
                        </a:lnSpc>
                        <a:spcAft>
                          <a:spcPts val="0"/>
                        </a:spcAft>
                      </a:pPr>
                      <a:r>
                        <a:rPr lang="en-IN" sz="1100">
                          <a:effectLst/>
                        </a:rPr>
                        <a:t>2000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3.68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211879639"/>
                  </a:ext>
                </a:extLst>
              </a:tr>
              <a:tr h="122186">
                <a:tc>
                  <a:txBody>
                    <a:bodyPr/>
                    <a:lstStyle/>
                    <a:p>
                      <a:pPr algn="r">
                        <a:lnSpc>
                          <a:spcPct val="107000"/>
                        </a:lnSpc>
                        <a:spcAft>
                          <a:spcPts val="0"/>
                        </a:spcAft>
                      </a:pPr>
                      <a:r>
                        <a:rPr lang="en-IN" sz="1100">
                          <a:effectLst/>
                        </a:rPr>
                        <a:t>250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3.63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49273813"/>
                  </a:ext>
                </a:extLst>
              </a:tr>
              <a:tr h="122186">
                <a:tc>
                  <a:txBody>
                    <a:bodyPr/>
                    <a:lstStyle/>
                    <a:p>
                      <a:pPr algn="r">
                        <a:lnSpc>
                          <a:spcPct val="107000"/>
                        </a:lnSpc>
                        <a:spcAft>
                          <a:spcPts val="0"/>
                        </a:spcAft>
                      </a:pPr>
                      <a:r>
                        <a:rPr lang="en-IN" sz="1100">
                          <a:effectLst/>
                        </a:rPr>
                        <a:t>100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3.61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85676978"/>
                  </a:ext>
                </a:extLst>
              </a:tr>
              <a:tr h="122186">
                <a:tc>
                  <a:txBody>
                    <a:bodyPr/>
                    <a:lstStyle/>
                    <a:p>
                      <a:pPr algn="r">
                        <a:lnSpc>
                          <a:spcPct val="107000"/>
                        </a:lnSpc>
                        <a:spcAft>
                          <a:spcPts val="0"/>
                        </a:spcAft>
                      </a:pPr>
                      <a:r>
                        <a:rPr lang="en-IN" sz="1100">
                          <a:effectLst/>
                        </a:rPr>
                        <a:t>300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3.61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004357107"/>
                  </a:ext>
                </a:extLst>
              </a:tr>
              <a:tr h="122186">
                <a:tc>
                  <a:txBody>
                    <a:bodyPr/>
                    <a:lstStyle/>
                    <a:p>
                      <a:pPr algn="r">
                        <a:lnSpc>
                          <a:spcPct val="107000"/>
                        </a:lnSpc>
                        <a:spcAft>
                          <a:spcPts val="0"/>
                        </a:spcAft>
                      </a:pPr>
                      <a:r>
                        <a:rPr lang="en-IN" sz="1100">
                          <a:effectLst/>
                        </a:rPr>
                        <a:t>180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3.60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629028906"/>
                  </a:ext>
                </a:extLst>
              </a:tr>
              <a:tr h="122186">
                <a:tc>
                  <a:txBody>
                    <a:bodyPr/>
                    <a:lstStyle/>
                    <a:p>
                      <a:pPr algn="r">
                        <a:lnSpc>
                          <a:spcPct val="107000"/>
                        </a:lnSpc>
                        <a:spcAft>
                          <a:spcPts val="0"/>
                        </a:spcAft>
                      </a:pPr>
                      <a:r>
                        <a:rPr lang="en-IN" sz="1100">
                          <a:effectLst/>
                        </a:rPr>
                        <a:t>200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3.57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522083807"/>
                  </a:ext>
                </a:extLst>
              </a:tr>
              <a:tr h="122186">
                <a:tc>
                  <a:txBody>
                    <a:bodyPr/>
                    <a:lstStyle/>
                    <a:p>
                      <a:pPr algn="r">
                        <a:lnSpc>
                          <a:spcPct val="107000"/>
                        </a:lnSpc>
                        <a:spcAft>
                          <a:spcPts val="0"/>
                        </a:spcAft>
                      </a:pPr>
                      <a:r>
                        <a:rPr lang="en-IN" sz="1100">
                          <a:effectLst/>
                        </a:rPr>
                        <a:t>199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3.48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6998439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216179391"/>
              </p:ext>
            </p:extLst>
          </p:nvPr>
        </p:nvGraphicFramePr>
        <p:xfrm>
          <a:off x="7145867" y="1952978"/>
          <a:ext cx="2528711" cy="3228983"/>
        </p:xfrm>
        <a:graphic>
          <a:graphicData uri="http://schemas.openxmlformats.org/drawingml/2006/table">
            <a:tbl>
              <a:tblPr firstRow="1" firstCol="1" bandRow="1">
                <a:tableStyleId>{5C22544A-7EE6-4342-B048-85BDC9FD1C3A}</a:tableStyleId>
              </a:tblPr>
              <a:tblGrid>
                <a:gridCol w="1014341">
                  <a:extLst>
                    <a:ext uri="{9D8B030D-6E8A-4147-A177-3AD203B41FA5}">
                      <a16:colId xmlns:a16="http://schemas.microsoft.com/office/drawing/2014/main" val="58896039"/>
                    </a:ext>
                  </a:extLst>
                </a:gridCol>
                <a:gridCol w="1514370">
                  <a:extLst>
                    <a:ext uri="{9D8B030D-6E8A-4147-A177-3AD203B41FA5}">
                      <a16:colId xmlns:a16="http://schemas.microsoft.com/office/drawing/2014/main" val="214636006"/>
                    </a:ext>
                  </a:extLst>
                </a:gridCol>
              </a:tblGrid>
              <a:tr h="346733">
                <a:tc>
                  <a:txBody>
                    <a:bodyPr/>
                    <a:lstStyle/>
                    <a:p>
                      <a:pPr>
                        <a:lnSpc>
                          <a:spcPct val="107000"/>
                        </a:lnSpc>
                        <a:spcAft>
                          <a:spcPts val="0"/>
                        </a:spcAft>
                      </a:pPr>
                      <a:r>
                        <a:rPr lang="en-IN" sz="1100">
                          <a:effectLst/>
                        </a:rPr>
                        <a:t>Price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dirty="0">
                          <a:effectLst/>
                        </a:rPr>
                        <a:t>Count of Total ratings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547831992"/>
                  </a:ext>
                </a:extLst>
              </a:tr>
              <a:tr h="168929">
                <a:tc>
                  <a:txBody>
                    <a:bodyPr/>
                    <a:lstStyle/>
                    <a:p>
                      <a:pPr algn="r">
                        <a:lnSpc>
                          <a:spcPct val="107000"/>
                        </a:lnSpc>
                        <a:spcAft>
                          <a:spcPts val="0"/>
                        </a:spcAft>
                      </a:pPr>
                      <a:r>
                        <a:rPr lang="en-IN" sz="1100">
                          <a:effectLst/>
                        </a:rPr>
                        <a:t>300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1776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86441669"/>
                  </a:ext>
                </a:extLst>
              </a:tr>
              <a:tr h="168929">
                <a:tc>
                  <a:txBody>
                    <a:bodyPr/>
                    <a:lstStyle/>
                    <a:p>
                      <a:pPr algn="r">
                        <a:lnSpc>
                          <a:spcPct val="107000"/>
                        </a:lnSpc>
                        <a:spcAft>
                          <a:spcPts val="0"/>
                        </a:spcAft>
                      </a:pPr>
                      <a:r>
                        <a:rPr lang="en-IN" sz="1100">
                          <a:effectLst/>
                        </a:rPr>
                        <a:t>250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968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10187414"/>
                  </a:ext>
                </a:extLst>
              </a:tr>
              <a:tr h="168929">
                <a:tc>
                  <a:txBody>
                    <a:bodyPr/>
                    <a:lstStyle/>
                    <a:p>
                      <a:pPr algn="r">
                        <a:lnSpc>
                          <a:spcPct val="107000"/>
                        </a:lnSpc>
                        <a:spcAft>
                          <a:spcPts val="0"/>
                        </a:spcAft>
                      </a:pPr>
                      <a:r>
                        <a:rPr lang="en-IN" sz="1100">
                          <a:effectLst/>
                        </a:rPr>
                        <a:t>400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838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97941779"/>
                  </a:ext>
                </a:extLst>
              </a:tr>
              <a:tr h="168929">
                <a:tc>
                  <a:txBody>
                    <a:bodyPr/>
                    <a:lstStyle/>
                    <a:p>
                      <a:pPr algn="r">
                        <a:lnSpc>
                          <a:spcPct val="107000"/>
                        </a:lnSpc>
                        <a:spcAft>
                          <a:spcPts val="0"/>
                        </a:spcAft>
                      </a:pPr>
                      <a:r>
                        <a:rPr lang="en-IN" sz="1100">
                          <a:effectLst/>
                        </a:rPr>
                        <a:t>500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605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49891939"/>
                  </a:ext>
                </a:extLst>
              </a:tr>
              <a:tr h="168929">
                <a:tc>
                  <a:txBody>
                    <a:bodyPr/>
                    <a:lstStyle/>
                    <a:p>
                      <a:pPr algn="r">
                        <a:lnSpc>
                          <a:spcPct val="107000"/>
                        </a:lnSpc>
                        <a:spcAft>
                          <a:spcPts val="0"/>
                        </a:spcAft>
                      </a:pPr>
                      <a:r>
                        <a:rPr lang="en-IN" sz="1100">
                          <a:effectLst/>
                        </a:rPr>
                        <a:t>150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497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41688576"/>
                  </a:ext>
                </a:extLst>
              </a:tr>
              <a:tr h="168929">
                <a:tc>
                  <a:txBody>
                    <a:bodyPr/>
                    <a:lstStyle/>
                    <a:p>
                      <a:pPr algn="r">
                        <a:lnSpc>
                          <a:spcPct val="107000"/>
                        </a:lnSpc>
                        <a:spcAft>
                          <a:spcPts val="0"/>
                        </a:spcAft>
                      </a:pPr>
                      <a:r>
                        <a:rPr lang="en-IN" sz="1100">
                          <a:effectLst/>
                        </a:rPr>
                        <a:t>350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408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060540442"/>
                  </a:ext>
                </a:extLst>
              </a:tr>
              <a:tr h="168929">
                <a:tc>
                  <a:txBody>
                    <a:bodyPr/>
                    <a:lstStyle/>
                    <a:p>
                      <a:pPr algn="r">
                        <a:lnSpc>
                          <a:spcPct val="107000"/>
                        </a:lnSpc>
                        <a:spcAft>
                          <a:spcPts val="0"/>
                        </a:spcAft>
                      </a:pPr>
                      <a:r>
                        <a:rPr lang="en-IN" sz="1100">
                          <a:effectLst/>
                        </a:rPr>
                        <a:t>100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265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686539929"/>
                  </a:ext>
                </a:extLst>
              </a:tr>
              <a:tr h="168929">
                <a:tc>
                  <a:txBody>
                    <a:bodyPr/>
                    <a:lstStyle/>
                    <a:p>
                      <a:pPr algn="r">
                        <a:lnSpc>
                          <a:spcPct val="107000"/>
                        </a:lnSpc>
                        <a:spcAft>
                          <a:spcPts val="0"/>
                        </a:spcAft>
                      </a:pPr>
                      <a:r>
                        <a:rPr lang="en-IN" sz="1100">
                          <a:effectLst/>
                        </a:rPr>
                        <a:t>600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262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959288192"/>
                  </a:ext>
                </a:extLst>
              </a:tr>
              <a:tr h="168929">
                <a:tc>
                  <a:txBody>
                    <a:bodyPr/>
                    <a:lstStyle/>
                    <a:p>
                      <a:pPr algn="r">
                        <a:lnSpc>
                          <a:spcPct val="107000"/>
                        </a:lnSpc>
                        <a:spcAft>
                          <a:spcPts val="0"/>
                        </a:spcAft>
                      </a:pPr>
                      <a:r>
                        <a:rPr lang="en-IN" sz="1100">
                          <a:effectLst/>
                        </a:rPr>
                        <a:t>1000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156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02385004"/>
                  </a:ext>
                </a:extLst>
              </a:tr>
              <a:tr h="168929">
                <a:tc>
                  <a:txBody>
                    <a:bodyPr/>
                    <a:lstStyle/>
                    <a:p>
                      <a:pPr algn="r">
                        <a:lnSpc>
                          <a:spcPct val="107000"/>
                        </a:lnSpc>
                        <a:spcAft>
                          <a:spcPts val="0"/>
                        </a:spcAft>
                      </a:pPr>
                      <a:r>
                        <a:rPr lang="en-IN" sz="1100">
                          <a:effectLst/>
                        </a:rPr>
                        <a:t>1500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474297359"/>
                  </a:ext>
                </a:extLst>
              </a:tr>
              <a:tr h="168929">
                <a:tc>
                  <a:txBody>
                    <a:bodyPr/>
                    <a:lstStyle/>
                    <a:p>
                      <a:pPr algn="r">
                        <a:lnSpc>
                          <a:spcPct val="107000"/>
                        </a:lnSpc>
                        <a:spcAft>
                          <a:spcPts val="0"/>
                        </a:spcAft>
                      </a:pPr>
                      <a:r>
                        <a:rPr lang="en-IN" sz="1100">
                          <a:effectLst/>
                        </a:rPr>
                        <a:t>650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29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08048367"/>
                  </a:ext>
                </a:extLst>
              </a:tr>
              <a:tr h="168929">
                <a:tc>
                  <a:txBody>
                    <a:bodyPr/>
                    <a:lstStyle/>
                    <a:p>
                      <a:pPr algn="r">
                        <a:lnSpc>
                          <a:spcPct val="107000"/>
                        </a:lnSpc>
                        <a:spcAft>
                          <a:spcPts val="0"/>
                        </a:spcAft>
                      </a:pPr>
                      <a:r>
                        <a:rPr lang="en-IN" sz="1100">
                          <a:effectLst/>
                        </a:rPr>
                        <a:t>199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25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189390608"/>
                  </a:ext>
                </a:extLst>
              </a:tr>
              <a:tr h="168929">
                <a:tc>
                  <a:txBody>
                    <a:bodyPr/>
                    <a:lstStyle/>
                    <a:p>
                      <a:pPr algn="r">
                        <a:lnSpc>
                          <a:spcPct val="107000"/>
                        </a:lnSpc>
                        <a:spcAft>
                          <a:spcPts val="0"/>
                        </a:spcAft>
                      </a:pPr>
                      <a:r>
                        <a:rPr lang="en-IN" sz="1100">
                          <a:effectLst/>
                        </a:rPr>
                        <a:t>180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24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775163828"/>
                  </a:ext>
                </a:extLst>
              </a:tr>
              <a:tr h="168929">
                <a:tc>
                  <a:txBody>
                    <a:bodyPr/>
                    <a:lstStyle/>
                    <a:p>
                      <a:pPr algn="r">
                        <a:lnSpc>
                          <a:spcPct val="107000"/>
                        </a:lnSpc>
                        <a:spcAft>
                          <a:spcPts val="0"/>
                        </a:spcAft>
                      </a:pPr>
                      <a:r>
                        <a:rPr lang="en-IN" sz="1100">
                          <a:effectLst/>
                        </a:rPr>
                        <a:t>850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23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11604749"/>
                  </a:ext>
                </a:extLst>
              </a:tr>
              <a:tr h="168929">
                <a:tc>
                  <a:txBody>
                    <a:bodyPr/>
                    <a:lstStyle/>
                    <a:p>
                      <a:pPr algn="r">
                        <a:lnSpc>
                          <a:spcPct val="107000"/>
                        </a:lnSpc>
                        <a:spcAft>
                          <a:spcPts val="0"/>
                        </a:spcAft>
                      </a:pPr>
                      <a:r>
                        <a:rPr lang="en-IN" sz="1100">
                          <a:effectLst/>
                        </a:rPr>
                        <a:t>2000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750739175"/>
                  </a:ext>
                </a:extLst>
              </a:tr>
              <a:tr h="168929">
                <a:tc>
                  <a:txBody>
                    <a:bodyPr/>
                    <a:lstStyle/>
                    <a:p>
                      <a:pPr algn="r">
                        <a:lnSpc>
                          <a:spcPct val="107000"/>
                        </a:lnSpc>
                        <a:spcAft>
                          <a:spcPts val="0"/>
                        </a:spcAft>
                      </a:pPr>
                      <a:r>
                        <a:rPr lang="en-IN" sz="1100">
                          <a:effectLst/>
                        </a:rPr>
                        <a:t>2500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87646453"/>
                  </a:ext>
                </a:extLst>
              </a:tr>
            </a:tbl>
          </a:graphicData>
        </a:graphic>
      </p:graphicFrame>
      <p:pic>
        <p:nvPicPr>
          <p:cNvPr id="7" name="Picture 6"/>
          <p:cNvPicPr/>
          <p:nvPr/>
        </p:nvPicPr>
        <p:blipFill>
          <a:blip r:embed="rId2"/>
          <a:stretch>
            <a:fillRect/>
          </a:stretch>
        </p:blipFill>
        <p:spPr>
          <a:xfrm>
            <a:off x="390920" y="1431475"/>
            <a:ext cx="4502645" cy="2688970"/>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582575558"/>
              </p:ext>
            </p:extLst>
          </p:nvPr>
        </p:nvGraphicFramePr>
        <p:xfrm>
          <a:off x="9922934" y="2667279"/>
          <a:ext cx="1722351" cy="3049595"/>
        </p:xfrm>
        <a:graphic>
          <a:graphicData uri="http://schemas.openxmlformats.org/drawingml/2006/table">
            <a:tbl>
              <a:tblPr firstRow="1" firstCol="1" bandRow="1">
                <a:tableStyleId>{5C22544A-7EE6-4342-B048-85BDC9FD1C3A}</a:tableStyleId>
              </a:tblPr>
              <a:tblGrid>
                <a:gridCol w="483467">
                  <a:extLst>
                    <a:ext uri="{9D8B030D-6E8A-4147-A177-3AD203B41FA5}">
                      <a16:colId xmlns:a16="http://schemas.microsoft.com/office/drawing/2014/main" val="4177898153"/>
                    </a:ext>
                  </a:extLst>
                </a:gridCol>
                <a:gridCol w="1238884">
                  <a:extLst>
                    <a:ext uri="{9D8B030D-6E8A-4147-A177-3AD203B41FA5}">
                      <a16:colId xmlns:a16="http://schemas.microsoft.com/office/drawing/2014/main" val="554538967"/>
                    </a:ext>
                  </a:extLst>
                </a:gridCol>
              </a:tblGrid>
              <a:tr h="214085">
                <a:tc>
                  <a:txBody>
                    <a:bodyPr/>
                    <a:lstStyle/>
                    <a:p>
                      <a:pPr>
                        <a:lnSpc>
                          <a:spcPct val="107000"/>
                        </a:lnSpc>
                        <a:spcAft>
                          <a:spcPts val="0"/>
                        </a:spcAft>
                      </a:pPr>
                      <a:r>
                        <a:rPr lang="en-IN" sz="1100">
                          <a:effectLst/>
                        </a:rPr>
                        <a:t>Price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dirty="0">
                          <a:effectLst/>
                        </a:rPr>
                        <a:t>Average of Delivery time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93092528"/>
                  </a:ext>
                </a:extLst>
              </a:tr>
              <a:tr h="107043">
                <a:tc>
                  <a:txBody>
                    <a:bodyPr/>
                    <a:lstStyle/>
                    <a:p>
                      <a:pPr algn="r">
                        <a:lnSpc>
                          <a:spcPct val="107000"/>
                        </a:lnSpc>
                        <a:spcAft>
                          <a:spcPts val="0"/>
                        </a:spcAft>
                      </a:pPr>
                      <a:r>
                        <a:rPr lang="en-IN" sz="1100">
                          <a:effectLst/>
                        </a:rPr>
                        <a:t>650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49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202102309"/>
                  </a:ext>
                </a:extLst>
              </a:tr>
              <a:tr h="107043">
                <a:tc>
                  <a:txBody>
                    <a:bodyPr/>
                    <a:lstStyle/>
                    <a:p>
                      <a:pPr algn="r">
                        <a:lnSpc>
                          <a:spcPct val="107000"/>
                        </a:lnSpc>
                        <a:spcAft>
                          <a:spcPts val="0"/>
                        </a:spcAft>
                      </a:pPr>
                      <a:r>
                        <a:rPr lang="en-IN" sz="1100">
                          <a:effectLst/>
                        </a:rPr>
                        <a:t>180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50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703455117"/>
                  </a:ext>
                </a:extLst>
              </a:tr>
              <a:tr h="107043">
                <a:tc>
                  <a:txBody>
                    <a:bodyPr/>
                    <a:lstStyle/>
                    <a:p>
                      <a:pPr algn="r">
                        <a:lnSpc>
                          <a:spcPct val="107000"/>
                        </a:lnSpc>
                        <a:spcAft>
                          <a:spcPts val="0"/>
                        </a:spcAft>
                      </a:pPr>
                      <a:r>
                        <a:rPr lang="en-IN" sz="1100">
                          <a:effectLst/>
                        </a:rPr>
                        <a:t>150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088937020"/>
                  </a:ext>
                </a:extLst>
              </a:tr>
              <a:tr h="107043">
                <a:tc>
                  <a:txBody>
                    <a:bodyPr/>
                    <a:lstStyle/>
                    <a:p>
                      <a:pPr algn="r">
                        <a:lnSpc>
                          <a:spcPct val="107000"/>
                        </a:lnSpc>
                        <a:spcAft>
                          <a:spcPts val="0"/>
                        </a:spcAft>
                      </a:pPr>
                      <a:r>
                        <a:rPr lang="en-IN" sz="1100">
                          <a:effectLst/>
                        </a:rPr>
                        <a:t>350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52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875080866"/>
                  </a:ext>
                </a:extLst>
              </a:tr>
              <a:tr h="107043">
                <a:tc>
                  <a:txBody>
                    <a:bodyPr/>
                    <a:lstStyle/>
                    <a:p>
                      <a:pPr algn="r">
                        <a:lnSpc>
                          <a:spcPct val="107000"/>
                        </a:lnSpc>
                        <a:spcAft>
                          <a:spcPts val="0"/>
                        </a:spcAft>
                      </a:pPr>
                      <a:r>
                        <a:rPr lang="en-IN" sz="1100">
                          <a:effectLst/>
                        </a:rPr>
                        <a:t>400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53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80663326"/>
                  </a:ext>
                </a:extLst>
              </a:tr>
              <a:tr h="107043">
                <a:tc>
                  <a:txBody>
                    <a:bodyPr/>
                    <a:lstStyle/>
                    <a:p>
                      <a:pPr algn="r">
                        <a:lnSpc>
                          <a:spcPct val="107000"/>
                        </a:lnSpc>
                        <a:spcAft>
                          <a:spcPts val="0"/>
                        </a:spcAft>
                      </a:pPr>
                      <a:r>
                        <a:rPr lang="en-IN" sz="1100">
                          <a:effectLst/>
                        </a:rPr>
                        <a:t>250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53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82501026"/>
                  </a:ext>
                </a:extLst>
              </a:tr>
              <a:tr h="107043">
                <a:tc>
                  <a:txBody>
                    <a:bodyPr/>
                    <a:lstStyle/>
                    <a:p>
                      <a:pPr algn="r">
                        <a:lnSpc>
                          <a:spcPct val="107000"/>
                        </a:lnSpc>
                        <a:spcAft>
                          <a:spcPts val="0"/>
                        </a:spcAft>
                      </a:pPr>
                      <a:r>
                        <a:rPr lang="en-IN" sz="1100">
                          <a:effectLst/>
                        </a:rPr>
                        <a:t>100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53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823972597"/>
                  </a:ext>
                </a:extLst>
              </a:tr>
              <a:tr h="107043">
                <a:tc>
                  <a:txBody>
                    <a:bodyPr/>
                    <a:lstStyle/>
                    <a:p>
                      <a:pPr algn="r">
                        <a:lnSpc>
                          <a:spcPct val="107000"/>
                        </a:lnSpc>
                        <a:spcAft>
                          <a:spcPts val="0"/>
                        </a:spcAft>
                      </a:pPr>
                      <a:r>
                        <a:rPr lang="en-IN" sz="1100">
                          <a:effectLst/>
                        </a:rPr>
                        <a:t>600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54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44071795"/>
                  </a:ext>
                </a:extLst>
              </a:tr>
              <a:tr h="107043">
                <a:tc>
                  <a:txBody>
                    <a:bodyPr/>
                    <a:lstStyle/>
                    <a:p>
                      <a:pPr algn="r">
                        <a:lnSpc>
                          <a:spcPct val="107000"/>
                        </a:lnSpc>
                        <a:spcAft>
                          <a:spcPts val="0"/>
                        </a:spcAft>
                      </a:pPr>
                      <a:r>
                        <a:rPr lang="en-IN" sz="1100">
                          <a:effectLst/>
                        </a:rPr>
                        <a:t>300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732039784"/>
                  </a:ext>
                </a:extLst>
              </a:tr>
              <a:tr h="107043">
                <a:tc>
                  <a:txBody>
                    <a:bodyPr/>
                    <a:lstStyle/>
                    <a:p>
                      <a:pPr algn="r">
                        <a:lnSpc>
                          <a:spcPct val="107000"/>
                        </a:lnSpc>
                        <a:spcAft>
                          <a:spcPts val="0"/>
                        </a:spcAft>
                      </a:pPr>
                      <a:r>
                        <a:rPr lang="en-IN" sz="1100">
                          <a:effectLst/>
                        </a:rPr>
                        <a:t>2500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792665292"/>
                  </a:ext>
                </a:extLst>
              </a:tr>
              <a:tr h="107043">
                <a:tc>
                  <a:txBody>
                    <a:bodyPr/>
                    <a:lstStyle/>
                    <a:p>
                      <a:pPr algn="r">
                        <a:lnSpc>
                          <a:spcPct val="107000"/>
                        </a:lnSpc>
                        <a:spcAft>
                          <a:spcPts val="0"/>
                        </a:spcAft>
                      </a:pPr>
                      <a:r>
                        <a:rPr lang="en-IN" sz="1100">
                          <a:effectLst/>
                        </a:rPr>
                        <a:t>500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56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759234559"/>
                  </a:ext>
                </a:extLst>
              </a:tr>
              <a:tr h="107043">
                <a:tc>
                  <a:txBody>
                    <a:bodyPr/>
                    <a:lstStyle/>
                    <a:p>
                      <a:pPr algn="r">
                        <a:lnSpc>
                          <a:spcPct val="107000"/>
                        </a:lnSpc>
                        <a:spcAft>
                          <a:spcPts val="0"/>
                        </a:spcAft>
                      </a:pPr>
                      <a:r>
                        <a:rPr lang="en-IN" sz="1100">
                          <a:effectLst/>
                        </a:rPr>
                        <a:t>850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57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03861763"/>
                  </a:ext>
                </a:extLst>
              </a:tr>
              <a:tr h="107043">
                <a:tc>
                  <a:txBody>
                    <a:bodyPr/>
                    <a:lstStyle/>
                    <a:p>
                      <a:pPr algn="r">
                        <a:lnSpc>
                          <a:spcPct val="107000"/>
                        </a:lnSpc>
                        <a:spcAft>
                          <a:spcPts val="0"/>
                        </a:spcAft>
                      </a:pPr>
                      <a:r>
                        <a:rPr lang="en-IN" sz="1100">
                          <a:effectLst/>
                        </a:rPr>
                        <a:t>199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58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935579397"/>
                  </a:ext>
                </a:extLst>
              </a:tr>
              <a:tr h="107043">
                <a:tc>
                  <a:txBody>
                    <a:bodyPr/>
                    <a:lstStyle/>
                    <a:p>
                      <a:pPr algn="r">
                        <a:lnSpc>
                          <a:spcPct val="107000"/>
                        </a:lnSpc>
                        <a:spcAft>
                          <a:spcPts val="0"/>
                        </a:spcAft>
                      </a:pPr>
                      <a:r>
                        <a:rPr lang="en-IN" sz="1100">
                          <a:effectLst/>
                        </a:rPr>
                        <a:t>1000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58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0147081"/>
                  </a:ext>
                </a:extLst>
              </a:tr>
              <a:tr h="107043">
                <a:tc>
                  <a:txBody>
                    <a:bodyPr/>
                    <a:lstStyle/>
                    <a:p>
                      <a:pPr algn="r">
                        <a:lnSpc>
                          <a:spcPct val="107000"/>
                        </a:lnSpc>
                        <a:spcAft>
                          <a:spcPts val="0"/>
                        </a:spcAft>
                      </a:pPr>
                      <a:r>
                        <a:rPr lang="en-IN" sz="1100">
                          <a:effectLst/>
                        </a:rPr>
                        <a:t>1500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61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706881227"/>
                  </a:ext>
                </a:extLst>
              </a:tr>
            </a:tbl>
          </a:graphicData>
        </a:graphic>
      </p:graphicFrame>
    </p:spTree>
    <p:extLst>
      <p:ext uri="{BB962C8B-B14F-4D97-AF65-F5344CB8AC3E}">
        <p14:creationId xmlns:p14="http://schemas.microsoft.com/office/powerpoint/2010/main" val="29974986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Customer Feedback Analysis</a:t>
            </a:r>
            <a:r>
              <a:rPr lang="en-IN" dirty="0"/>
              <a:t/>
            </a:r>
            <a:br>
              <a:rPr lang="en-IN" dirty="0"/>
            </a:br>
            <a:r>
              <a:rPr lang="en-IN" dirty="0"/>
              <a:t/>
            </a:r>
            <a:br>
              <a:rPr lang="en-IN" dirty="0"/>
            </a:br>
            <a:endParaRPr lang="en-IN" dirty="0"/>
          </a:p>
        </p:txBody>
      </p:sp>
      <p:pic>
        <p:nvPicPr>
          <p:cNvPr id="4" name="Picture 3"/>
          <p:cNvPicPr/>
          <p:nvPr/>
        </p:nvPicPr>
        <p:blipFill>
          <a:blip r:embed="rId2"/>
          <a:stretch>
            <a:fillRect/>
          </a:stretch>
        </p:blipFill>
        <p:spPr>
          <a:xfrm>
            <a:off x="677334" y="1620873"/>
            <a:ext cx="5731510" cy="305181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578809116"/>
              </p:ext>
            </p:extLst>
          </p:nvPr>
        </p:nvGraphicFramePr>
        <p:xfrm>
          <a:off x="7076902" y="2480028"/>
          <a:ext cx="2197100" cy="1333500"/>
        </p:xfrm>
        <a:graphic>
          <a:graphicData uri="http://schemas.openxmlformats.org/drawingml/2006/table">
            <a:tbl>
              <a:tblPr firstRow="1" firstCol="1" bandRow="1">
                <a:tableStyleId>{5C22544A-7EE6-4342-B048-85BDC9FD1C3A}</a:tableStyleId>
              </a:tblPr>
              <a:tblGrid>
                <a:gridCol w="987425">
                  <a:extLst>
                    <a:ext uri="{9D8B030D-6E8A-4147-A177-3AD203B41FA5}">
                      <a16:colId xmlns:a16="http://schemas.microsoft.com/office/drawing/2014/main" val="1471511684"/>
                    </a:ext>
                  </a:extLst>
                </a:gridCol>
                <a:gridCol w="1209675">
                  <a:extLst>
                    <a:ext uri="{9D8B030D-6E8A-4147-A177-3AD203B41FA5}">
                      <a16:colId xmlns:a16="http://schemas.microsoft.com/office/drawing/2014/main" val="1063717396"/>
                    </a:ext>
                  </a:extLst>
                </a:gridCol>
              </a:tblGrid>
              <a:tr h="190500">
                <a:tc>
                  <a:txBody>
                    <a:bodyPr/>
                    <a:lstStyle/>
                    <a:p>
                      <a:pPr>
                        <a:lnSpc>
                          <a:spcPct val="107000"/>
                        </a:lnSpc>
                        <a:spcAft>
                          <a:spcPts val="0"/>
                        </a:spcAft>
                      </a:pPr>
                      <a:r>
                        <a:rPr lang="en-IN" sz="1100">
                          <a:effectLst/>
                        </a:rPr>
                        <a:t>Avg ratings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 Total ratings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66272213"/>
                  </a:ext>
                </a:extLst>
              </a:tr>
              <a:tr h="190500">
                <a:tc>
                  <a:txBody>
                    <a:bodyPr/>
                    <a:lstStyle/>
                    <a:p>
                      <a:pPr algn="r">
                        <a:lnSpc>
                          <a:spcPct val="107000"/>
                        </a:lnSpc>
                        <a:spcAft>
                          <a:spcPts val="0"/>
                        </a:spcAft>
                      </a:pPr>
                      <a:r>
                        <a:rPr lang="en-IN" sz="11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270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704650672"/>
                  </a:ext>
                </a:extLst>
              </a:tr>
              <a:tr h="190500">
                <a:tc>
                  <a:txBody>
                    <a:bodyPr/>
                    <a:lstStyle/>
                    <a:p>
                      <a:pPr algn="r">
                        <a:lnSpc>
                          <a:spcPct val="107000"/>
                        </a:lnSpc>
                        <a:spcAft>
                          <a:spcPts val="0"/>
                        </a:spcAft>
                      </a:pPr>
                      <a:r>
                        <a:rPr lang="en-IN" sz="1100">
                          <a:effectLst/>
                        </a:rPr>
                        <a:t>4.1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269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05352849"/>
                  </a:ext>
                </a:extLst>
              </a:tr>
              <a:tr h="190500">
                <a:tc>
                  <a:txBody>
                    <a:bodyPr/>
                    <a:lstStyle/>
                    <a:p>
                      <a:pPr algn="r">
                        <a:lnSpc>
                          <a:spcPct val="107000"/>
                        </a:lnSpc>
                        <a:spcAft>
                          <a:spcPts val="0"/>
                        </a:spcAft>
                      </a:pPr>
                      <a:r>
                        <a:rPr lang="en-IN" sz="1100">
                          <a:effectLst/>
                        </a:rPr>
                        <a:t>4.2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214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10046210"/>
                  </a:ext>
                </a:extLst>
              </a:tr>
              <a:tr h="190500">
                <a:tc>
                  <a:txBody>
                    <a:bodyPr/>
                    <a:lstStyle/>
                    <a:p>
                      <a:pPr algn="r">
                        <a:lnSpc>
                          <a:spcPct val="107000"/>
                        </a:lnSpc>
                        <a:spcAft>
                          <a:spcPts val="0"/>
                        </a:spcAft>
                      </a:pPr>
                      <a:r>
                        <a:rPr lang="en-IN" sz="1100">
                          <a:effectLst/>
                        </a:rPr>
                        <a:t>4.3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250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035722208"/>
                  </a:ext>
                </a:extLst>
              </a:tr>
              <a:tr h="190500">
                <a:tc>
                  <a:txBody>
                    <a:bodyPr/>
                    <a:lstStyle/>
                    <a:p>
                      <a:pPr algn="r">
                        <a:lnSpc>
                          <a:spcPct val="107000"/>
                        </a:lnSpc>
                        <a:spcAft>
                          <a:spcPts val="0"/>
                        </a:spcAft>
                      </a:pPr>
                      <a:r>
                        <a:rPr lang="en-IN" sz="1100">
                          <a:effectLst/>
                        </a:rPr>
                        <a:t>4.4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188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547492593"/>
                  </a:ext>
                </a:extLst>
              </a:tr>
              <a:tr h="190500">
                <a:tc>
                  <a:txBody>
                    <a:bodyPr/>
                    <a:lstStyle/>
                    <a:p>
                      <a:pPr algn="r">
                        <a:lnSpc>
                          <a:spcPct val="107000"/>
                        </a:lnSpc>
                        <a:spcAft>
                          <a:spcPts val="0"/>
                        </a:spcAft>
                      </a:pPr>
                      <a:r>
                        <a:rPr lang="en-IN" sz="1100">
                          <a:effectLst/>
                        </a:rPr>
                        <a:t>4.5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203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505243381"/>
                  </a:ext>
                </a:extLst>
              </a:tr>
            </a:tbl>
          </a:graphicData>
        </a:graphic>
      </p:graphicFrame>
      <p:sp>
        <p:nvSpPr>
          <p:cNvPr id="6" name="TextBox 5"/>
          <p:cNvSpPr txBox="1"/>
          <p:nvPr/>
        </p:nvSpPr>
        <p:spPr>
          <a:xfrm>
            <a:off x="584290" y="5037625"/>
            <a:ext cx="8782756" cy="646331"/>
          </a:xfrm>
          <a:prstGeom prst="rect">
            <a:avLst/>
          </a:prstGeom>
          <a:noFill/>
        </p:spPr>
        <p:txBody>
          <a:bodyPr wrap="square" rtlCol="0">
            <a:spAutoFit/>
          </a:bodyPr>
          <a:lstStyle/>
          <a:p>
            <a:r>
              <a:rPr lang="en-US" dirty="0" smtClean="0"/>
              <a:t>It is clearly evident that average ratings ranging from 4 to 4.5 are rated by the highest number of people. Stacked area chart is used to plot the values.</a:t>
            </a:r>
            <a:endParaRPr lang="en-IN" dirty="0"/>
          </a:p>
        </p:txBody>
      </p:sp>
    </p:spTree>
    <p:extLst>
      <p:ext uri="{BB962C8B-B14F-4D97-AF65-F5344CB8AC3E}">
        <p14:creationId xmlns:p14="http://schemas.microsoft.com/office/powerpoint/2010/main" val="31527944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73430"/>
          </a:xfrm>
        </p:spPr>
        <p:txBody>
          <a:bodyPr>
            <a:normAutofit fontScale="90000"/>
          </a:bodyPr>
          <a:lstStyle/>
          <a:p>
            <a:r>
              <a:rPr lang="en-IN" b="1" dirty="0"/>
              <a:t>Geographical Mapping</a:t>
            </a:r>
            <a:r>
              <a:rPr lang="en-IN" dirty="0"/>
              <a:t/>
            </a:r>
            <a:br>
              <a:rPr lang="en-IN" dirty="0"/>
            </a:br>
            <a:r>
              <a:rPr lang="en-IN" dirty="0"/>
              <a:t/>
            </a:r>
            <a:br>
              <a:rPr lang="en-IN" dirty="0"/>
            </a:br>
            <a:endParaRPr lang="en-IN" dirty="0"/>
          </a:p>
        </p:txBody>
      </p:sp>
      <p:pic>
        <p:nvPicPr>
          <p:cNvPr id="4" name="Picture 3"/>
          <p:cNvPicPr/>
          <p:nvPr/>
        </p:nvPicPr>
        <p:blipFill>
          <a:blip r:embed="rId2"/>
          <a:stretch>
            <a:fillRect/>
          </a:stretch>
        </p:blipFill>
        <p:spPr>
          <a:xfrm>
            <a:off x="772795" y="1754505"/>
            <a:ext cx="5731510" cy="305181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91059382"/>
              </p:ext>
            </p:extLst>
          </p:nvPr>
        </p:nvGraphicFramePr>
        <p:xfrm>
          <a:off x="7348379" y="2350770"/>
          <a:ext cx="938371" cy="1905000"/>
        </p:xfrm>
        <a:graphic>
          <a:graphicData uri="http://schemas.openxmlformats.org/drawingml/2006/table">
            <a:tbl>
              <a:tblPr firstRow="1" firstCol="1" bandRow="1">
                <a:tableStyleId>{5C22544A-7EE6-4342-B048-85BDC9FD1C3A}</a:tableStyleId>
              </a:tblPr>
              <a:tblGrid>
                <a:gridCol w="938371">
                  <a:extLst>
                    <a:ext uri="{9D8B030D-6E8A-4147-A177-3AD203B41FA5}">
                      <a16:colId xmlns:a16="http://schemas.microsoft.com/office/drawing/2014/main" val="531583674"/>
                    </a:ext>
                  </a:extLst>
                </a:gridCol>
              </a:tblGrid>
              <a:tr h="190500">
                <a:tc>
                  <a:txBody>
                    <a:bodyPr/>
                    <a:lstStyle/>
                    <a:p>
                      <a:pPr>
                        <a:lnSpc>
                          <a:spcPct val="107000"/>
                        </a:lnSpc>
                        <a:spcAft>
                          <a:spcPts val="0"/>
                        </a:spcAft>
                      </a:pPr>
                      <a:r>
                        <a:rPr lang="en-IN" sz="1100">
                          <a:effectLst/>
                        </a:rPr>
                        <a:t>City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788772439"/>
                  </a:ext>
                </a:extLst>
              </a:tr>
              <a:tr h="190500">
                <a:tc>
                  <a:txBody>
                    <a:bodyPr/>
                    <a:lstStyle/>
                    <a:p>
                      <a:pPr>
                        <a:lnSpc>
                          <a:spcPct val="107000"/>
                        </a:lnSpc>
                        <a:spcAft>
                          <a:spcPts val="0"/>
                        </a:spcAft>
                      </a:pPr>
                      <a:r>
                        <a:rPr lang="en-IN" sz="1100">
                          <a:effectLst/>
                        </a:rPr>
                        <a:t>Ahmedabad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17244836"/>
                  </a:ext>
                </a:extLst>
              </a:tr>
              <a:tr h="190500">
                <a:tc>
                  <a:txBody>
                    <a:bodyPr/>
                    <a:lstStyle/>
                    <a:p>
                      <a:pPr>
                        <a:lnSpc>
                          <a:spcPct val="107000"/>
                        </a:lnSpc>
                        <a:spcAft>
                          <a:spcPts val="0"/>
                        </a:spcAft>
                      </a:pPr>
                      <a:r>
                        <a:rPr lang="en-IN" sz="1100">
                          <a:effectLst/>
                        </a:rPr>
                        <a:t>Bangalore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32156198"/>
                  </a:ext>
                </a:extLst>
              </a:tr>
              <a:tr h="190500">
                <a:tc>
                  <a:txBody>
                    <a:bodyPr/>
                    <a:lstStyle/>
                    <a:p>
                      <a:pPr>
                        <a:lnSpc>
                          <a:spcPct val="107000"/>
                        </a:lnSpc>
                        <a:spcAft>
                          <a:spcPts val="0"/>
                        </a:spcAft>
                      </a:pPr>
                      <a:r>
                        <a:rPr lang="en-IN" sz="1100">
                          <a:effectLst/>
                        </a:rPr>
                        <a:t>Chennai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526618534"/>
                  </a:ext>
                </a:extLst>
              </a:tr>
              <a:tr h="190500">
                <a:tc>
                  <a:txBody>
                    <a:bodyPr/>
                    <a:lstStyle/>
                    <a:p>
                      <a:pPr>
                        <a:lnSpc>
                          <a:spcPct val="107000"/>
                        </a:lnSpc>
                        <a:spcAft>
                          <a:spcPts val="0"/>
                        </a:spcAft>
                      </a:pPr>
                      <a:r>
                        <a:rPr lang="en-IN" sz="1100">
                          <a:effectLst/>
                        </a:rPr>
                        <a:t>Delhi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52305355"/>
                  </a:ext>
                </a:extLst>
              </a:tr>
              <a:tr h="190500">
                <a:tc>
                  <a:txBody>
                    <a:bodyPr/>
                    <a:lstStyle/>
                    <a:p>
                      <a:pPr>
                        <a:lnSpc>
                          <a:spcPct val="107000"/>
                        </a:lnSpc>
                        <a:spcAft>
                          <a:spcPts val="0"/>
                        </a:spcAft>
                      </a:pPr>
                      <a:r>
                        <a:rPr lang="en-IN" sz="1100">
                          <a:effectLst/>
                        </a:rPr>
                        <a:t>Hyderabad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2761358"/>
                  </a:ext>
                </a:extLst>
              </a:tr>
              <a:tr h="190500">
                <a:tc>
                  <a:txBody>
                    <a:bodyPr/>
                    <a:lstStyle/>
                    <a:p>
                      <a:pPr>
                        <a:lnSpc>
                          <a:spcPct val="107000"/>
                        </a:lnSpc>
                        <a:spcAft>
                          <a:spcPts val="0"/>
                        </a:spcAft>
                      </a:pPr>
                      <a:r>
                        <a:rPr lang="en-IN" sz="1100">
                          <a:effectLst/>
                        </a:rPr>
                        <a:t>Kolkata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32315117"/>
                  </a:ext>
                </a:extLst>
              </a:tr>
              <a:tr h="190500">
                <a:tc>
                  <a:txBody>
                    <a:bodyPr/>
                    <a:lstStyle/>
                    <a:p>
                      <a:pPr>
                        <a:lnSpc>
                          <a:spcPct val="107000"/>
                        </a:lnSpc>
                        <a:spcAft>
                          <a:spcPts val="0"/>
                        </a:spcAft>
                      </a:pPr>
                      <a:r>
                        <a:rPr lang="en-IN" sz="1100">
                          <a:effectLst/>
                        </a:rPr>
                        <a:t>Mumbai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90007609"/>
                  </a:ext>
                </a:extLst>
              </a:tr>
              <a:tr h="190500">
                <a:tc>
                  <a:txBody>
                    <a:bodyPr/>
                    <a:lstStyle/>
                    <a:p>
                      <a:pPr>
                        <a:lnSpc>
                          <a:spcPct val="107000"/>
                        </a:lnSpc>
                        <a:spcAft>
                          <a:spcPts val="0"/>
                        </a:spcAft>
                      </a:pPr>
                      <a:r>
                        <a:rPr lang="en-IN" sz="1100">
                          <a:effectLst/>
                        </a:rPr>
                        <a:t>Pune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61655469"/>
                  </a:ext>
                </a:extLst>
              </a:tr>
              <a:tr h="190500">
                <a:tc>
                  <a:txBody>
                    <a:bodyPr/>
                    <a:lstStyle/>
                    <a:p>
                      <a:pPr>
                        <a:lnSpc>
                          <a:spcPct val="107000"/>
                        </a:lnSpc>
                        <a:spcAft>
                          <a:spcPts val="0"/>
                        </a:spcAft>
                      </a:pPr>
                      <a:r>
                        <a:rPr lang="en-IN" sz="1100" dirty="0">
                          <a:effectLst/>
                        </a:rPr>
                        <a:t>Surat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596453401"/>
                  </a:ext>
                </a:extLst>
              </a:tr>
            </a:tbl>
          </a:graphicData>
        </a:graphic>
      </p:graphicFrame>
    </p:spTree>
    <p:extLst>
      <p:ext uri="{BB962C8B-B14F-4D97-AF65-F5344CB8AC3E}">
        <p14:creationId xmlns:p14="http://schemas.microsoft.com/office/powerpoint/2010/main" val="21596952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 Business Recommendations</a:t>
            </a:r>
            <a:r>
              <a:rPr lang="en-IN" dirty="0"/>
              <a:t/>
            </a:r>
            <a:br>
              <a:rPr lang="en-IN" dirty="0"/>
            </a:br>
            <a:r>
              <a:rPr lang="en-IN" dirty="0"/>
              <a:t/>
            </a:r>
            <a:br>
              <a:rPr lang="en-IN" dirty="0"/>
            </a:br>
            <a:endParaRPr lang="en-IN" dirty="0"/>
          </a:p>
        </p:txBody>
      </p:sp>
      <p:sp>
        <p:nvSpPr>
          <p:cNvPr id="4" name="TextBox 3"/>
          <p:cNvSpPr txBox="1"/>
          <p:nvPr/>
        </p:nvSpPr>
        <p:spPr>
          <a:xfrm>
            <a:off x="835378" y="1501422"/>
            <a:ext cx="10701866" cy="5324535"/>
          </a:xfrm>
          <a:prstGeom prst="rect">
            <a:avLst/>
          </a:prstGeom>
          <a:noFill/>
        </p:spPr>
        <p:txBody>
          <a:bodyPr wrap="square" rtlCol="0">
            <a:spAutoFit/>
          </a:bodyPr>
          <a:lstStyle/>
          <a:p>
            <a:r>
              <a:rPr lang="en-US" sz="1600" dirty="0" smtClean="0"/>
              <a:t>Indian food followed by Chinese cuisine tops the food types across the cities. Either the same food type can be updated with new recipes or focus on the next category of south Indian and north Indian type to improve and bring it to next level.</a:t>
            </a:r>
          </a:p>
          <a:p>
            <a:endParaRPr lang="en-US" sz="1600" dirty="0"/>
          </a:p>
          <a:p>
            <a:r>
              <a:rPr lang="en-US" sz="1600" dirty="0"/>
              <a:t>When the delivery time is between 24-29 minutes the rating is high which is about 4% out of 5%. More the delivery time , less the </a:t>
            </a:r>
            <a:r>
              <a:rPr lang="en-US" sz="1600" dirty="0" smtClean="0"/>
              <a:t>rating.</a:t>
            </a:r>
            <a:endParaRPr lang="en-IN" sz="1600" dirty="0"/>
          </a:p>
          <a:p>
            <a:endParaRPr lang="en-US" sz="1600" dirty="0" smtClean="0"/>
          </a:p>
          <a:p>
            <a:r>
              <a:rPr lang="en-US" sz="1600" dirty="0" smtClean="0"/>
              <a:t>The count of ratings will be higher for the low rated food as well as the highly rated food.</a:t>
            </a:r>
          </a:p>
          <a:p>
            <a:endParaRPr lang="en-US" sz="1600" dirty="0" smtClean="0"/>
          </a:p>
          <a:p>
            <a:r>
              <a:rPr lang="en-US" sz="1600" dirty="0" smtClean="0"/>
              <a:t>The price of the food type within 150 -850 rupees gets the high rating, optimum delivery time and the total ratings.</a:t>
            </a:r>
          </a:p>
          <a:p>
            <a:endParaRPr lang="en-US" sz="1600" dirty="0" smtClean="0"/>
          </a:p>
          <a:p>
            <a:r>
              <a:rPr lang="en-US" sz="1600" dirty="0" smtClean="0"/>
              <a:t>Kolkata tops the restaurant count where as Surat has the least count of restaurant in the input given.</a:t>
            </a:r>
          </a:p>
          <a:p>
            <a:endParaRPr lang="en-US" sz="1600" dirty="0"/>
          </a:p>
          <a:p>
            <a:r>
              <a:rPr lang="en-US" sz="1600" dirty="0" smtClean="0"/>
              <a:t>From the chart it  </a:t>
            </a:r>
            <a:r>
              <a:rPr lang="en-US" sz="1600" dirty="0"/>
              <a:t>is clearly evident that average ratings ranging from 4 to 4.5 are rated by the highest number of </a:t>
            </a:r>
            <a:r>
              <a:rPr lang="en-US" sz="1600" dirty="0" smtClean="0"/>
              <a:t>people.</a:t>
            </a:r>
          </a:p>
          <a:p>
            <a:endParaRPr lang="en-US" sz="1600" dirty="0"/>
          </a:p>
          <a:p>
            <a:r>
              <a:rPr lang="en-US" sz="1600" smtClean="0"/>
              <a:t>Overall- </a:t>
            </a:r>
            <a:r>
              <a:rPr lang="en-US" sz="1600" dirty="0" smtClean="0"/>
              <a:t>delivery time , price and the cuisine type plays a major role for the high ratings.</a:t>
            </a:r>
            <a:endParaRPr lang="en-US" sz="1600" dirty="0"/>
          </a:p>
          <a:p>
            <a:endParaRPr lang="en-US" sz="1600" dirty="0"/>
          </a:p>
          <a:p>
            <a:endParaRPr lang="en-US" sz="1600" dirty="0" smtClean="0"/>
          </a:p>
          <a:p>
            <a:endParaRPr lang="en-IN" sz="1600" dirty="0"/>
          </a:p>
        </p:txBody>
      </p:sp>
    </p:spTree>
    <p:extLst>
      <p:ext uri="{BB962C8B-B14F-4D97-AF65-F5344CB8AC3E}">
        <p14:creationId xmlns:p14="http://schemas.microsoft.com/office/powerpoint/2010/main" val="19102625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Swiggy Analysis - Dashboard</a:t>
            </a:r>
            <a:endParaRPr lang="en-IN" dirty="0"/>
          </a:p>
        </p:txBody>
      </p:sp>
      <p:pic>
        <p:nvPicPr>
          <p:cNvPr id="4" name="Picture 3"/>
          <p:cNvPicPr/>
          <p:nvPr/>
        </p:nvPicPr>
        <p:blipFill>
          <a:blip r:embed="rId2"/>
          <a:stretch>
            <a:fillRect/>
          </a:stretch>
        </p:blipFill>
        <p:spPr>
          <a:xfrm>
            <a:off x="1162756" y="1801495"/>
            <a:ext cx="8252177" cy="4328372"/>
          </a:xfrm>
          <a:prstGeom prst="rect">
            <a:avLst/>
          </a:prstGeom>
        </p:spPr>
      </p:pic>
    </p:spTree>
    <p:extLst>
      <p:ext uri="{BB962C8B-B14F-4D97-AF65-F5344CB8AC3E}">
        <p14:creationId xmlns:p14="http://schemas.microsoft.com/office/powerpoint/2010/main" val="10114593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CSV file -&gt; Power BI</a:t>
            </a:r>
            <a:endParaRPr lang="en-IN" dirty="0"/>
          </a:p>
        </p:txBody>
      </p:sp>
      <p:sp>
        <p:nvSpPr>
          <p:cNvPr id="3" name="Content Placeholder 2"/>
          <p:cNvSpPr>
            <a:spLocks noGrp="1"/>
          </p:cNvSpPr>
          <p:nvPr>
            <p:ph idx="1"/>
          </p:nvPr>
        </p:nvSpPr>
        <p:spPr>
          <a:xfrm>
            <a:off x="383823" y="1630011"/>
            <a:ext cx="8596668" cy="3880773"/>
          </a:xfrm>
        </p:spPr>
        <p:txBody>
          <a:bodyPr/>
          <a:lstStyle/>
          <a:p>
            <a:r>
              <a:rPr lang="en-US" dirty="0" smtClean="0"/>
              <a:t>The swiggy CSV file is uploaded in Power BI , and the file is sorted based on id with 8680 records.</a:t>
            </a:r>
          </a:p>
          <a:p>
            <a:endParaRPr lang="en-IN" dirty="0"/>
          </a:p>
        </p:txBody>
      </p:sp>
      <p:pic>
        <p:nvPicPr>
          <p:cNvPr id="5" name="Picture 4"/>
          <p:cNvPicPr/>
          <p:nvPr/>
        </p:nvPicPr>
        <p:blipFill>
          <a:blip r:embed="rId2"/>
          <a:stretch>
            <a:fillRect/>
          </a:stretch>
        </p:blipFill>
        <p:spPr>
          <a:xfrm>
            <a:off x="1166994" y="2458974"/>
            <a:ext cx="5731510" cy="3051810"/>
          </a:xfrm>
          <a:prstGeom prst="rect">
            <a:avLst/>
          </a:prstGeom>
        </p:spPr>
      </p:pic>
    </p:spTree>
    <p:extLst>
      <p:ext uri="{BB962C8B-B14F-4D97-AF65-F5344CB8AC3E}">
        <p14:creationId xmlns:p14="http://schemas.microsoft.com/office/powerpoint/2010/main" val="3824211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Conclusion and Summary</a:t>
            </a:r>
            <a:endParaRPr lang="en-IN" dirty="0"/>
          </a:p>
        </p:txBody>
      </p:sp>
      <p:sp>
        <p:nvSpPr>
          <p:cNvPr id="4" name="TextBox 3"/>
          <p:cNvSpPr txBox="1"/>
          <p:nvPr/>
        </p:nvSpPr>
        <p:spPr>
          <a:xfrm>
            <a:off x="835378" y="1501422"/>
            <a:ext cx="10701866" cy="3293209"/>
          </a:xfrm>
          <a:prstGeom prst="rect">
            <a:avLst/>
          </a:prstGeom>
          <a:noFill/>
        </p:spPr>
        <p:txBody>
          <a:bodyPr wrap="square" rtlCol="0">
            <a:spAutoFit/>
          </a:bodyPr>
          <a:lstStyle/>
          <a:p>
            <a:r>
              <a:rPr lang="en-US" sz="1600" dirty="0" smtClean="0"/>
              <a:t>Improving (Maintaining) the delivery time and keeping the price range of the food type between 200-1000 will help to attract  new customers.</a:t>
            </a:r>
          </a:p>
          <a:p>
            <a:endParaRPr lang="en-US" sz="1600" dirty="0"/>
          </a:p>
          <a:p>
            <a:r>
              <a:rPr lang="en-US" sz="1600" dirty="0" smtClean="0"/>
              <a:t>Irrespective of regional insights Indian and Chinese food tops the customer rating, more dishes can be introduced  in the same cuisine/food type.</a:t>
            </a:r>
          </a:p>
          <a:p>
            <a:endParaRPr lang="en-US" sz="1600" dirty="0"/>
          </a:p>
          <a:p>
            <a:r>
              <a:rPr lang="en-US" sz="1600" dirty="0" smtClean="0"/>
              <a:t>The average rating seems to be good for the price range of dishes lesser than 1000.Since those food type comes under the top rated cuisine and delivery time is less than 40 mins. To improve the </a:t>
            </a:r>
            <a:r>
              <a:rPr lang="en-US" sz="1600" dirty="0" smtClean="0"/>
              <a:t>business average </a:t>
            </a:r>
            <a:r>
              <a:rPr lang="en-US" sz="1600" dirty="0" smtClean="0"/>
              <a:t>rating price and delivery time both should be considerably improved.</a:t>
            </a:r>
          </a:p>
          <a:p>
            <a:endParaRPr lang="en-US" sz="1600" dirty="0" smtClean="0"/>
          </a:p>
          <a:p>
            <a:endParaRPr lang="en-US" sz="1600" dirty="0" smtClean="0"/>
          </a:p>
          <a:p>
            <a:endParaRPr lang="en-US" sz="1600" dirty="0"/>
          </a:p>
          <a:p>
            <a:endParaRPr lang="en-IN" sz="1600" dirty="0"/>
          </a:p>
        </p:txBody>
      </p:sp>
    </p:spTree>
    <p:extLst>
      <p:ext uri="{BB962C8B-B14F-4D97-AF65-F5344CB8AC3E}">
        <p14:creationId xmlns:p14="http://schemas.microsoft.com/office/powerpoint/2010/main" val="6971210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3524" y="3124200"/>
            <a:ext cx="8596668" cy="1320800"/>
          </a:xfrm>
        </p:spPr>
        <p:txBody>
          <a:bodyPr/>
          <a:lstStyle/>
          <a:p>
            <a:r>
              <a:rPr lang="en-US" dirty="0" smtClean="0"/>
              <a:t>Thank you !</a:t>
            </a:r>
            <a:endParaRPr lang="en-IN" dirty="0"/>
          </a:p>
        </p:txBody>
      </p:sp>
    </p:spTree>
    <p:extLst>
      <p:ext uri="{BB962C8B-B14F-4D97-AF65-F5344CB8AC3E}">
        <p14:creationId xmlns:p14="http://schemas.microsoft.com/office/powerpoint/2010/main" val="2813829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444" y="338666"/>
            <a:ext cx="9253925" cy="1320800"/>
          </a:xfrm>
        </p:spPr>
        <p:txBody>
          <a:bodyPr/>
          <a:lstStyle/>
          <a:p>
            <a:r>
              <a:rPr lang="en-US" dirty="0" smtClean="0"/>
              <a:t>Identification and understanding the data</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43607213"/>
              </p:ext>
            </p:extLst>
          </p:nvPr>
        </p:nvGraphicFramePr>
        <p:xfrm>
          <a:off x="564802" y="1562276"/>
          <a:ext cx="8596311" cy="488696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1998673767"/>
                    </a:ext>
                  </a:extLst>
                </a:gridCol>
                <a:gridCol w="2865437">
                  <a:extLst>
                    <a:ext uri="{9D8B030D-6E8A-4147-A177-3AD203B41FA5}">
                      <a16:colId xmlns:a16="http://schemas.microsoft.com/office/drawing/2014/main" val="3965096719"/>
                    </a:ext>
                  </a:extLst>
                </a:gridCol>
                <a:gridCol w="2865437">
                  <a:extLst>
                    <a:ext uri="{9D8B030D-6E8A-4147-A177-3AD203B41FA5}">
                      <a16:colId xmlns:a16="http://schemas.microsoft.com/office/drawing/2014/main" val="2415426266"/>
                    </a:ext>
                  </a:extLst>
                </a:gridCol>
              </a:tblGrid>
              <a:tr h="370840">
                <a:tc>
                  <a:txBody>
                    <a:bodyPr/>
                    <a:lstStyle/>
                    <a:p>
                      <a:r>
                        <a:rPr lang="en-US" dirty="0" smtClean="0"/>
                        <a:t>Column</a:t>
                      </a:r>
                      <a:r>
                        <a:rPr lang="en-US" baseline="0" dirty="0" smtClean="0"/>
                        <a:t> Name</a:t>
                      </a:r>
                      <a:endParaRPr lang="en-IN" dirty="0"/>
                    </a:p>
                  </a:txBody>
                  <a:tcPr/>
                </a:tc>
                <a:tc>
                  <a:txBody>
                    <a:bodyPr/>
                    <a:lstStyle/>
                    <a:p>
                      <a:r>
                        <a:rPr lang="en-US" dirty="0" smtClean="0"/>
                        <a:t>Data</a:t>
                      </a:r>
                      <a:r>
                        <a:rPr lang="en-US" baseline="0" dirty="0" smtClean="0"/>
                        <a:t> Type</a:t>
                      </a:r>
                      <a:endParaRPr lang="en-IN" dirty="0"/>
                    </a:p>
                  </a:txBody>
                  <a:tcPr/>
                </a:tc>
                <a:tc>
                  <a:txBody>
                    <a:bodyPr/>
                    <a:lstStyle/>
                    <a:p>
                      <a:r>
                        <a:rPr lang="en-US" dirty="0" smtClean="0"/>
                        <a:t>Description</a:t>
                      </a:r>
                      <a:endParaRPr lang="en-IN" dirty="0"/>
                    </a:p>
                  </a:txBody>
                  <a:tcPr/>
                </a:tc>
                <a:extLst>
                  <a:ext uri="{0D108BD9-81ED-4DB2-BD59-A6C34878D82A}">
                    <a16:rowId xmlns:a16="http://schemas.microsoft.com/office/drawing/2014/main" val="819712796"/>
                  </a:ext>
                </a:extLst>
              </a:tr>
              <a:tr h="370840">
                <a:tc>
                  <a:txBody>
                    <a:bodyPr/>
                    <a:lstStyle/>
                    <a:p>
                      <a:r>
                        <a:rPr lang="en-US" dirty="0" smtClean="0"/>
                        <a:t>ID</a:t>
                      </a:r>
                      <a:endParaRPr lang="en-IN" dirty="0"/>
                    </a:p>
                  </a:txBody>
                  <a:tcPr/>
                </a:tc>
                <a:tc>
                  <a:txBody>
                    <a:bodyPr/>
                    <a:lstStyle/>
                    <a:p>
                      <a:r>
                        <a:rPr lang="en-US" dirty="0" smtClean="0"/>
                        <a:t>Whole number</a:t>
                      </a:r>
                      <a:endParaRPr lang="en-IN" dirty="0"/>
                    </a:p>
                  </a:txBody>
                  <a:tcPr/>
                </a:tc>
                <a:tc>
                  <a:txBody>
                    <a:bodyPr/>
                    <a:lstStyle/>
                    <a:p>
                      <a:r>
                        <a:rPr lang="en-US" dirty="0" smtClean="0"/>
                        <a:t>Restaurant  id</a:t>
                      </a:r>
                      <a:endParaRPr lang="en-IN" dirty="0"/>
                    </a:p>
                  </a:txBody>
                  <a:tcPr/>
                </a:tc>
                <a:extLst>
                  <a:ext uri="{0D108BD9-81ED-4DB2-BD59-A6C34878D82A}">
                    <a16:rowId xmlns:a16="http://schemas.microsoft.com/office/drawing/2014/main" val="932572829"/>
                  </a:ext>
                </a:extLst>
              </a:tr>
              <a:tr h="370840">
                <a:tc>
                  <a:txBody>
                    <a:bodyPr/>
                    <a:lstStyle/>
                    <a:p>
                      <a:r>
                        <a:rPr lang="en-US" dirty="0" smtClean="0"/>
                        <a:t>Area</a:t>
                      </a:r>
                      <a:endParaRPr lang="en-IN" dirty="0"/>
                    </a:p>
                  </a:txBody>
                  <a:tcPr/>
                </a:tc>
                <a:tc>
                  <a:txBody>
                    <a:bodyPr/>
                    <a:lstStyle/>
                    <a:p>
                      <a:r>
                        <a:rPr lang="en-US" dirty="0" smtClean="0"/>
                        <a:t>Text</a:t>
                      </a:r>
                      <a:endParaRPr lang="en-IN" dirty="0"/>
                    </a:p>
                  </a:txBody>
                  <a:tcPr/>
                </a:tc>
                <a:tc>
                  <a:txBody>
                    <a:bodyPr/>
                    <a:lstStyle/>
                    <a:p>
                      <a:r>
                        <a:rPr lang="en-US" dirty="0" smtClean="0"/>
                        <a:t>Area/neighborhood</a:t>
                      </a:r>
                      <a:r>
                        <a:rPr lang="en-US" baseline="0" dirty="0" smtClean="0"/>
                        <a:t> of the restaurant  </a:t>
                      </a:r>
                      <a:endParaRPr lang="en-IN" dirty="0"/>
                    </a:p>
                  </a:txBody>
                  <a:tcPr/>
                </a:tc>
                <a:extLst>
                  <a:ext uri="{0D108BD9-81ED-4DB2-BD59-A6C34878D82A}">
                    <a16:rowId xmlns:a16="http://schemas.microsoft.com/office/drawing/2014/main" val="832469789"/>
                  </a:ext>
                </a:extLst>
              </a:tr>
              <a:tr h="370840">
                <a:tc>
                  <a:txBody>
                    <a:bodyPr/>
                    <a:lstStyle/>
                    <a:p>
                      <a:r>
                        <a:rPr lang="en-US" dirty="0" smtClean="0"/>
                        <a:t>City</a:t>
                      </a:r>
                      <a:endParaRPr lang="en-IN" dirty="0"/>
                    </a:p>
                  </a:txBody>
                  <a:tcPr/>
                </a:tc>
                <a:tc>
                  <a:txBody>
                    <a:bodyPr/>
                    <a:lstStyle/>
                    <a:p>
                      <a:r>
                        <a:rPr lang="en-US" dirty="0" smtClean="0"/>
                        <a:t>Text</a:t>
                      </a:r>
                      <a:endParaRPr lang="en-IN" dirty="0"/>
                    </a:p>
                  </a:txBody>
                  <a:tcPr/>
                </a:tc>
                <a:tc>
                  <a:txBody>
                    <a:bodyPr/>
                    <a:lstStyle/>
                    <a:p>
                      <a:r>
                        <a:rPr lang="en-US" dirty="0" smtClean="0"/>
                        <a:t>Restaurant’s city</a:t>
                      </a:r>
                      <a:endParaRPr lang="en-IN" dirty="0"/>
                    </a:p>
                  </a:txBody>
                  <a:tcPr/>
                </a:tc>
                <a:extLst>
                  <a:ext uri="{0D108BD9-81ED-4DB2-BD59-A6C34878D82A}">
                    <a16:rowId xmlns:a16="http://schemas.microsoft.com/office/drawing/2014/main" val="2825309043"/>
                  </a:ext>
                </a:extLst>
              </a:tr>
              <a:tr h="370840">
                <a:tc>
                  <a:txBody>
                    <a:bodyPr/>
                    <a:lstStyle/>
                    <a:p>
                      <a:r>
                        <a:rPr lang="en-US" dirty="0" smtClean="0"/>
                        <a:t>Restaurant</a:t>
                      </a:r>
                      <a:endParaRPr lang="en-IN" dirty="0"/>
                    </a:p>
                  </a:txBody>
                  <a:tcPr/>
                </a:tc>
                <a:tc>
                  <a:txBody>
                    <a:bodyPr/>
                    <a:lstStyle/>
                    <a:p>
                      <a:r>
                        <a:rPr lang="en-US" dirty="0" smtClean="0"/>
                        <a:t>Text</a:t>
                      </a:r>
                      <a:endParaRPr lang="en-IN" dirty="0"/>
                    </a:p>
                  </a:txBody>
                  <a:tcPr/>
                </a:tc>
                <a:tc>
                  <a:txBody>
                    <a:bodyPr/>
                    <a:lstStyle/>
                    <a:p>
                      <a:r>
                        <a:rPr lang="en-US" dirty="0" smtClean="0"/>
                        <a:t>Restaurant name</a:t>
                      </a:r>
                      <a:endParaRPr lang="en-IN" dirty="0"/>
                    </a:p>
                  </a:txBody>
                  <a:tcPr/>
                </a:tc>
                <a:extLst>
                  <a:ext uri="{0D108BD9-81ED-4DB2-BD59-A6C34878D82A}">
                    <a16:rowId xmlns:a16="http://schemas.microsoft.com/office/drawing/2014/main" val="2551680922"/>
                  </a:ext>
                </a:extLst>
              </a:tr>
              <a:tr h="370840">
                <a:tc>
                  <a:txBody>
                    <a:bodyPr/>
                    <a:lstStyle/>
                    <a:p>
                      <a:r>
                        <a:rPr lang="en-US" dirty="0" smtClean="0"/>
                        <a:t>Price </a:t>
                      </a:r>
                      <a:endParaRPr lang="en-IN" dirty="0"/>
                    </a:p>
                  </a:txBody>
                  <a:tcPr/>
                </a:tc>
                <a:tc>
                  <a:txBody>
                    <a:bodyPr/>
                    <a:lstStyle/>
                    <a:p>
                      <a:r>
                        <a:rPr lang="en-US" dirty="0" smtClean="0"/>
                        <a:t>Whole number</a:t>
                      </a:r>
                      <a:endParaRPr lang="en-IN" dirty="0"/>
                    </a:p>
                  </a:txBody>
                  <a:tcPr/>
                </a:tc>
                <a:tc>
                  <a:txBody>
                    <a:bodyPr/>
                    <a:lstStyle/>
                    <a:p>
                      <a:r>
                        <a:rPr lang="en-US" dirty="0" smtClean="0"/>
                        <a:t>Average cost of the dish</a:t>
                      </a:r>
                      <a:endParaRPr lang="en-IN" dirty="0"/>
                    </a:p>
                  </a:txBody>
                  <a:tcPr/>
                </a:tc>
                <a:extLst>
                  <a:ext uri="{0D108BD9-81ED-4DB2-BD59-A6C34878D82A}">
                    <a16:rowId xmlns:a16="http://schemas.microsoft.com/office/drawing/2014/main" val="34165779"/>
                  </a:ext>
                </a:extLst>
              </a:tr>
              <a:tr h="370840">
                <a:tc>
                  <a:txBody>
                    <a:bodyPr/>
                    <a:lstStyle/>
                    <a:p>
                      <a:r>
                        <a:rPr lang="en-US" dirty="0" err="1" smtClean="0"/>
                        <a:t>Avg</a:t>
                      </a:r>
                      <a:r>
                        <a:rPr lang="en-US" dirty="0" smtClean="0"/>
                        <a:t> ratings</a:t>
                      </a:r>
                      <a:endParaRPr lang="en-IN" dirty="0"/>
                    </a:p>
                  </a:txBody>
                  <a:tcPr/>
                </a:tc>
                <a:tc>
                  <a:txBody>
                    <a:bodyPr/>
                    <a:lstStyle/>
                    <a:p>
                      <a:r>
                        <a:rPr lang="en-US" dirty="0" smtClean="0"/>
                        <a:t>Decimal number</a:t>
                      </a:r>
                      <a:endParaRPr lang="en-IN" dirty="0"/>
                    </a:p>
                  </a:txBody>
                  <a:tcPr/>
                </a:tc>
                <a:tc>
                  <a:txBody>
                    <a:bodyPr/>
                    <a:lstStyle/>
                    <a:p>
                      <a:r>
                        <a:rPr lang="en-US" dirty="0" smtClean="0"/>
                        <a:t>Average rating </a:t>
                      </a:r>
                      <a:endParaRPr lang="en-IN" dirty="0"/>
                    </a:p>
                  </a:txBody>
                  <a:tcPr/>
                </a:tc>
                <a:extLst>
                  <a:ext uri="{0D108BD9-81ED-4DB2-BD59-A6C34878D82A}">
                    <a16:rowId xmlns:a16="http://schemas.microsoft.com/office/drawing/2014/main" val="2314860935"/>
                  </a:ext>
                </a:extLst>
              </a:tr>
              <a:tr h="370840">
                <a:tc>
                  <a:txBody>
                    <a:bodyPr/>
                    <a:lstStyle/>
                    <a:p>
                      <a:r>
                        <a:rPr lang="en-US" dirty="0" smtClean="0"/>
                        <a:t>Total ratings</a:t>
                      </a:r>
                      <a:endParaRPr lang="en-IN" dirty="0"/>
                    </a:p>
                  </a:txBody>
                  <a:tcPr/>
                </a:tc>
                <a:tc>
                  <a:txBody>
                    <a:bodyPr/>
                    <a:lstStyle/>
                    <a:p>
                      <a:r>
                        <a:rPr lang="en-US" dirty="0" smtClean="0"/>
                        <a:t>Whole number</a:t>
                      </a:r>
                      <a:endParaRPr lang="en-IN" dirty="0"/>
                    </a:p>
                  </a:txBody>
                  <a:tcPr/>
                </a:tc>
                <a:tc>
                  <a:txBody>
                    <a:bodyPr/>
                    <a:lstStyle/>
                    <a:p>
                      <a:r>
                        <a:rPr lang="en-US" dirty="0" smtClean="0"/>
                        <a:t>Total Rating</a:t>
                      </a:r>
                      <a:endParaRPr lang="en-IN" dirty="0"/>
                    </a:p>
                  </a:txBody>
                  <a:tcPr/>
                </a:tc>
                <a:extLst>
                  <a:ext uri="{0D108BD9-81ED-4DB2-BD59-A6C34878D82A}">
                    <a16:rowId xmlns:a16="http://schemas.microsoft.com/office/drawing/2014/main" val="1681867502"/>
                  </a:ext>
                </a:extLst>
              </a:tr>
              <a:tr h="370840">
                <a:tc>
                  <a:txBody>
                    <a:bodyPr/>
                    <a:lstStyle/>
                    <a:p>
                      <a:r>
                        <a:rPr lang="en-US" dirty="0" smtClean="0"/>
                        <a:t>Food type</a:t>
                      </a:r>
                      <a:endParaRPr lang="en-IN" dirty="0"/>
                    </a:p>
                  </a:txBody>
                  <a:tcPr/>
                </a:tc>
                <a:tc>
                  <a:txBody>
                    <a:bodyPr/>
                    <a:lstStyle/>
                    <a:p>
                      <a:r>
                        <a:rPr lang="en-US" dirty="0" smtClean="0"/>
                        <a:t>Text</a:t>
                      </a:r>
                      <a:endParaRPr lang="en-IN" dirty="0"/>
                    </a:p>
                  </a:txBody>
                  <a:tcPr/>
                </a:tc>
                <a:tc>
                  <a:txBody>
                    <a:bodyPr/>
                    <a:lstStyle/>
                    <a:p>
                      <a:r>
                        <a:rPr lang="en-US" dirty="0" smtClean="0"/>
                        <a:t>Type of the food/cuisine</a:t>
                      </a:r>
                      <a:endParaRPr lang="en-IN" dirty="0"/>
                    </a:p>
                  </a:txBody>
                  <a:tcPr/>
                </a:tc>
                <a:extLst>
                  <a:ext uri="{0D108BD9-81ED-4DB2-BD59-A6C34878D82A}">
                    <a16:rowId xmlns:a16="http://schemas.microsoft.com/office/drawing/2014/main" val="2604173279"/>
                  </a:ext>
                </a:extLst>
              </a:tr>
              <a:tr h="370840">
                <a:tc>
                  <a:txBody>
                    <a:bodyPr/>
                    <a:lstStyle/>
                    <a:p>
                      <a:r>
                        <a:rPr lang="en-US" dirty="0" smtClean="0"/>
                        <a:t>Address</a:t>
                      </a:r>
                      <a:endParaRPr lang="en-IN" dirty="0"/>
                    </a:p>
                  </a:txBody>
                  <a:tcPr/>
                </a:tc>
                <a:tc>
                  <a:txBody>
                    <a:bodyPr/>
                    <a:lstStyle/>
                    <a:p>
                      <a:r>
                        <a:rPr lang="en-US" dirty="0" smtClean="0"/>
                        <a:t>Text</a:t>
                      </a:r>
                      <a:endParaRPr lang="en-IN" dirty="0"/>
                    </a:p>
                  </a:txBody>
                  <a:tcPr/>
                </a:tc>
                <a:tc>
                  <a:txBody>
                    <a:bodyPr/>
                    <a:lstStyle/>
                    <a:p>
                      <a:r>
                        <a:rPr lang="en-US" dirty="0" smtClean="0"/>
                        <a:t>Restaurant</a:t>
                      </a:r>
                      <a:r>
                        <a:rPr lang="en-US" baseline="0" dirty="0" smtClean="0"/>
                        <a:t> address(the street/Road name)</a:t>
                      </a:r>
                      <a:endParaRPr lang="en-IN" dirty="0"/>
                    </a:p>
                  </a:txBody>
                  <a:tcPr/>
                </a:tc>
                <a:extLst>
                  <a:ext uri="{0D108BD9-81ED-4DB2-BD59-A6C34878D82A}">
                    <a16:rowId xmlns:a16="http://schemas.microsoft.com/office/drawing/2014/main" val="2525797653"/>
                  </a:ext>
                </a:extLst>
              </a:tr>
              <a:tr h="370840">
                <a:tc>
                  <a:txBody>
                    <a:bodyPr/>
                    <a:lstStyle/>
                    <a:p>
                      <a:r>
                        <a:rPr lang="en-US" dirty="0" smtClean="0"/>
                        <a:t>Delivery time</a:t>
                      </a:r>
                      <a:endParaRPr lang="en-IN" dirty="0"/>
                    </a:p>
                  </a:txBody>
                  <a:tcPr/>
                </a:tc>
                <a:tc>
                  <a:txBody>
                    <a:bodyPr/>
                    <a:lstStyle/>
                    <a:p>
                      <a:r>
                        <a:rPr lang="en-US" dirty="0" smtClean="0"/>
                        <a:t>Whole number</a:t>
                      </a:r>
                      <a:endParaRPr lang="en-IN" dirty="0"/>
                    </a:p>
                  </a:txBody>
                  <a:tcPr/>
                </a:tc>
                <a:tc>
                  <a:txBody>
                    <a:bodyPr/>
                    <a:lstStyle/>
                    <a:p>
                      <a:r>
                        <a:rPr lang="en-US" dirty="0" smtClean="0"/>
                        <a:t>Delivery time(restaurant</a:t>
                      </a:r>
                      <a:r>
                        <a:rPr lang="en-US" baseline="0" dirty="0" smtClean="0"/>
                        <a:t> to customer)</a:t>
                      </a:r>
                      <a:endParaRPr lang="en-IN" dirty="0"/>
                    </a:p>
                  </a:txBody>
                  <a:tcPr/>
                </a:tc>
                <a:extLst>
                  <a:ext uri="{0D108BD9-81ED-4DB2-BD59-A6C34878D82A}">
                    <a16:rowId xmlns:a16="http://schemas.microsoft.com/office/drawing/2014/main" val="1790019451"/>
                  </a:ext>
                </a:extLst>
              </a:tr>
            </a:tbl>
          </a:graphicData>
        </a:graphic>
      </p:graphicFrame>
    </p:spTree>
    <p:extLst>
      <p:ext uri="{BB962C8B-B14F-4D97-AF65-F5344CB8AC3E}">
        <p14:creationId xmlns:p14="http://schemas.microsoft.com/office/powerpoint/2010/main" val="1541205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in the data</a:t>
            </a:r>
            <a:endParaRPr lang="en-IN" dirty="0"/>
          </a:p>
        </p:txBody>
      </p:sp>
      <p:pic>
        <p:nvPicPr>
          <p:cNvPr id="4" name="Content Placeholder 3"/>
          <p:cNvPicPr>
            <a:picLocks noGrp="1"/>
          </p:cNvPicPr>
          <p:nvPr>
            <p:ph idx="1"/>
          </p:nvPr>
        </p:nvPicPr>
        <p:blipFill>
          <a:blip r:embed="rId2"/>
          <a:stretch>
            <a:fillRect/>
          </a:stretch>
        </p:blipFill>
        <p:spPr>
          <a:xfrm>
            <a:off x="1164209" y="1524969"/>
            <a:ext cx="2978813" cy="2358409"/>
          </a:xfrm>
          <a:prstGeom prst="rect">
            <a:avLst/>
          </a:prstGeom>
        </p:spPr>
      </p:pic>
      <p:sp>
        <p:nvSpPr>
          <p:cNvPr id="5" name="TextBox 4"/>
          <p:cNvSpPr txBox="1"/>
          <p:nvPr/>
        </p:nvSpPr>
        <p:spPr>
          <a:xfrm>
            <a:off x="1083495" y="3021604"/>
            <a:ext cx="3140239" cy="861774"/>
          </a:xfrm>
          <a:prstGeom prst="rect">
            <a:avLst/>
          </a:prstGeom>
          <a:noFill/>
        </p:spPr>
        <p:txBody>
          <a:bodyPr wrap="square" rtlCol="0">
            <a:spAutoFit/>
          </a:bodyPr>
          <a:lstStyle/>
          <a:p>
            <a:r>
              <a:rPr lang="en-IN" sz="1000" dirty="0"/>
              <a:t>There are price values for 19 filtered rows whose price ranges from (0-&gt;30) </a:t>
            </a:r>
          </a:p>
          <a:p>
            <a:r>
              <a:rPr lang="en-US" sz="1000" dirty="0" smtClean="0"/>
              <a:t>Confirmed from mentor team that the impact is less and negotiable</a:t>
            </a:r>
            <a:endParaRPr lang="en-IN" sz="1000" dirty="0"/>
          </a:p>
          <a:p>
            <a:endParaRPr lang="en-IN" sz="1000" dirty="0"/>
          </a:p>
        </p:txBody>
      </p:sp>
      <p:pic>
        <p:nvPicPr>
          <p:cNvPr id="6" name="Picture 5"/>
          <p:cNvPicPr/>
          <p:nvPr/>
        </p:nvPicPr>
        <p:blipFill>
          <a:blip r:embed="rId3"/>
          <a:stretch>
            <a:fillRect/>
          </a:stretch>
        </p:blipFill>
        <p:spPr>
          <a:xfrm>
            <a:off x="4629897" y="1524969"/>
            <a:ext cx="3498103" cy="2358409"/>
          </a:xfrm>
          <a:prstGeom prst="rect">
            <a:avLst/>
          </a:prstGeom>
        </p:spPr>
      </p:pic>
      <p:sp>
        <p:nvSpPr>
          <p:cNvPr id="3" name="TextBox 2"/>
          <p:cNvSpPr txBox="1"/>
          <p:nvPr/>
        </p:nvSpPr>
        <p:spPr>
          <a:xfrm>
            <a:off x="4891000" y="2704173"/>
            <a:ext cx="2988643" cy="1223412"/>
          </a:xfrm>
          <a:prstGeom prst="rect">
            <a:avLst/>
          </a:prstGeom>
          <a:noFill/>
        </p:spPr>
        <p:txBody>
          <a:bodyPr wrap="square" rtlCol="0">
            <a:spAutoFit/>
          </a:bodyPr>
          <a:lstStyle/>
          <a:p>
            <a:r>
              <a:rPr lang="en-IN" sz="1050" dirty="0"/>
              <a:t>Duplicate rows 347273,343566 , restaurant name : Cake </a:t>
            </a:r>
            <a:r>
              <a:rPr lang="en-IN" sz="1050" dirty="0" err="1"/>
              <a:t>adda</a:t>
            </a:r>
            <a:endParaRPr lang="en-IN" sz="1050" dirty="0"/>
          </a:p>
          <a:p>
            <a:r>
              <a:rPr lang="en-IN" sz="1050" dirty="0"/>
              <a:t>Has unique id , other values are </a:t>
            </a:r>
            <a:r>
              <a:rPr lang="en-IN" sz="1050" dirty="0" smtClean="0"/>
              <a:t>same</a:t>
            </a:r>
          </a:p>
          <a:p>
            <a:r>
              <a:rPr lang="en-US" sz="1050" dirty="0" smtClean="0"/>
              <a:t>Since the id are unique they are considered as different data ,confirmed by mentors too</a:t>
            </a:r>
            <a:endParaRPr lang="en-IN" sz="1050" dirty="0"/>
          </a:p>
          <a:p>
            <a:r>
              <a:rPr lang="en-IN" sz="1050" dirty="0"/>
              <a:t> </a:t>
            </a:r>
          </a:p>
          <a:p>
            <a:endParaRPr lang="en-IN" sz="1050" dirty="0"/>
          </a:p>
        </p:txBody>
      </p:sp>
      <p:pic>
        <p:nvPicPr>
          <p:cNvPr id="7" name="Picture 6"/>
          <p:cNvPicPr/>
          <p:nvPr/>
        </p:nvPicPr>
        <p:blipFill>
          <a:blip r:embed="rId4"/>
          <a:stretch>
            <a:fillRect/>
          </a:stretch>
        </p:blipFill>
        <p:spPr>
          <a:xfrm>
            <a:off x="1083495" y="4115717"/>
            <a:ext cx="3296594" cy="2127039"/>
          </a:xfrm>
          <a:prstGeom prst="rect">
            <a:avLst/>
          </a:prstGeom>
        </p:spPr>
      </p:pic>
      <p:sp>
        <p:nvSpPr>
          <p:cNvPr id="8" name="TextBox 7"/>
          <p:cNvSpPr txBox="1"/>
          <p:nvPr/>
        </p:nvSpPr>
        <p:spPr>
          <a:xfrm>
            <a:off x="1083495" y="4974582"/>
            <a:ext cx="3340289" cy="1631216"/>
          </a:xfrm>
          <a:prstGeom prst="rect">
            <a:avLst/>
          </a:prstGeom>
          <a:noFill/>
        </p:spPr>
        <p:txBody>
          <a:bodyPr wrap="square" rtlCol="0">
            <a:spAutoFit/>
          </a:bodyPr>
          <a:lstStyle/>
          <a:p>
            <a:r>
              <a:rPr lang="en-IN" sz="1000" dirty="0"/>
              <a:t>The  id 406328 and 58049 have the area and city name as same values “Chennai”</a:t>
            </a:r>
          </a:p>
          <a:p>
            <a:r>
              <a:rPr lang="en-IN" sz="1000" dirty="0"/>
              <a:t>Though the address and other values are different</a:t>
            </a:r>
          </a:p>
          <a:p>
            <a:r>
              <a:rPr lang="en-IN" sz="1000" dirty="0"/>
              <a:t>Can we edit the area field according to the address</a:t>
            </a:r>
          </a:p>
          <a:p>
            <a:r>
              <a:rPr lang="en-IN" sz="1000" dirty="0"/>
              <a:t>The id 52604 has the area and city as Chennai , can we change the area according to the </a:t>
            </a:r>
            <a:r>
              <a:rPr lang="en-IN" sz="1000" dirty="0" smtClean="0"/>
              <a:t>address.</a:t>
            </a:r>
          </a:p>
          <a:p>
            <a:r>
              <a:rPr lang="en-US" sz="1000" dirty="0" smtClean="0"/>
              <a:t>Mentor team confirmed it as unique records due to unique id</a:t>
            </a:r>
            <a:endParaRPr lang="en-IN" sz="1000" dirty="0"/>
          </a:p>
          <a:p>
            <a:r>
              <a:rPr lang="en-IN" sz="1000" dirty="0"/>
              <a:t> </a:t>
            </a:r>
          </a:p>
          <a:p>
            <a:endParaRPr lang="en-IN" sz="1000" dirty="0"/>
          </a:p>
        </p:txBody>
      </p:sp>
      <p:pic>
        <p:nvPicPr>
          <p:cNvPr id="9" name="Picture 8"/>
          <p:cNvPicPr/>
          <p:nvPr/>
        </p:nvPicPr>
        <p:blipFill>
          <a:blip r:embed="rId5"/>
          <a:stretch>
            <a:fillRect/>
          </a:stretch>
        </p:blipFill>
        <p:spPr>
          <a:xfrm>
            <a:off x="4629897" y="4025406"/>
            <a:ext cx="3498103" cy="2307661"/>
          </a:xfrm>
          <a:prstGeom prst="rect">
            <a:avLst/>
          </a:prstGeom>
        </p:spPr>
      </p:pic>
      <p:sp>
        <p:nvSpPr>
          <p:cNvPr id="10" name="TextBox 9"/>
          <p:cNvSpPr txBox="1"/>
          <p:nvPr/>
        </p:nvSpPr>
        <p:spPr>
          <a:xfrm>
            <a:off x="4891000" y="5185798"/>
            <a:ext cx="3352800" cy="707886"/>
          </a:xfrm>
          <a:prstGeom prst="rect">
            <a:avLst/>
          </a:prstGeom>
          <a:noFill/>
        </p:spPr>
        <p:txBody>
          <a:bodyPr wrap="square" rtlCol="0">
            <a:spAutoFit/>
          </a:bodyPr>
          <a:lstStyle/>
          <a:p>
            <a:r>
              <a:rPr lang="en-IN" sz="1000" dirty="0"/>
              <a:t>The id 313392 and 87330, almost have same values except for price and total ratings</a:t>
            </a:r>
          </a:p>
          <a:p>
            <a:r>
              <a:rPr lang="en-IN" sz="1000" dirty="0"/>
              <a:t>Can these be considered as 2 different rows only?</a:t>
            </a:r>
          </a:p>
          <a:p>
            <a:r>
              <a:rPr lang="en-US" sz="1000" dirty="0" smtClean="0"/>
              <a:t>Mentor team confirmed as unique rows</a:t>
            </a:r>
            <a:endParaRPr lang="en-IN" sz="1000" dirty="0"/>
          </a:p>
        </p:txBody>
      </p:sp>
      <p:pic>
        <p:nvPicPr>
          <p:cNvPr id="11" name="Picture 10"/>
          <p:cNvPicPr/>
          <p:nvPr/>
        </p:nvPicPr>
        <p:blipFill>
          <a:blip r:embed="rId6"/>
          <a:stretch>
            <a:fillRect/>
          </a:stretch>
        </p:blipFill>
        <p:spPr>
          <a:xfrm>
            <a:off x="8377808" y="2704173"/>
            <a:ext cx="3723710" cy="2155951"/>
          </a:xfrm>
          <a:prstGeom prst="rect">
            <a:avLst/>
          </a:prstGeom>
        </p:spPr>
      </p:pic>
      <p:sp>
        <p:nvSpPr>
          <p:cNvPr id="12" name="TextBox 11"/>
          <p:cNvSpPr txBox="1"/>
          <p:nvPr/>
        </p:nvSpPr>
        <p:spPr>
          <a:xfrm>
            <a:off x="8875978" y="3879550"/>
            <a:ext cx="3102991" cy="861774"/>
          </a:xfrm>
          <a:prstGeom prst="rect">
            <a:avLst/>
          </a:prstGeom>
          <a:noFill/>
        </p:spPr>
        <p:txBody>
          <a:bodyPr wrap="square" rtlCol="0">
            <a:spAutoFit/>
          </a:bodyPr>
          <a:lstStyle/>
          <a:p>
            <a:r>
              <a:rPr lang="en-IN" sz="1000" dirty="0"/>
              <a:t>The id 387503 and 461321 have the same fields except for price and delivery time , are they considered different records</a:t>
            </a:r>
          </a:p>
          <a:p>
            <a:r>
              <a:rPr lang="en-US" sz="1000" dirty="0" smtClean="0"/>
              <a:t>Mentor team confirmed as different records due to unique id</a:t>
            </a:r>
            <a:endParaRPr lang="en-IN" sz="1000" dirty="0"/>
          </a:p>
        </p:txBody>
      </p:sp>
    </p:spTree>
    <p:extLst>
      <p:ext uri="{BB962C8B-B14F-4D97-AF65-F5344CB8AC3E}">
        <p14:creationId xmlns:p14="http://schemas.microsoft.com/office/powerpoint/2010/main" val="9052459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74" y="152291"/>
            <a:ext cx="8596668" cy="1320800"/>
          </a:xfrm>
        </p:spPr>
        <p:txBody>
          <a:bodyPr/>
          <a:lstStyle/>
          <a:p>
            <a:r>
              <a:rPr lang="en-IN" b="1" dirty="0"/>
              <a:t>Top 10 Areas with Most Restaurants</a:t>
            </a:r>
            <a:endParaRPr lang="en-IN" dirty="0"/>
          </a:p>
        </p:txBody>
      </p:sp>
      <p:pic>
        <p:nvPicPr>
          <p:cNvPr id="4" name="Content Placeholder 3"/>
          <p:cNvPicPr>
            <a:picLocks noGrp="1"/>
          </p:cNvPicPr>
          <p:nvPr>
            <p:ph idx="1"/>
          </p:nvPr>
        </p:nvPicPr>
        <p:blipFill>
          <a:blip r:embed="rId2"/>
          <a:stretch>
            <a:fillRect/>
          </a:stretch>
        </p:blipFill>
        <p:spPr>
          <a:xfrm>
            <a:off x="571500" y="1020383"/>
            <a:ext cx="5024167" cy="2671056"/>
          </a:xfrm>
          <a:prstGeom prst="rect">
            <a:avLst/>
          </a:prstGeom>
        </p:spPr>
      </p:pic>
      <p:sp>
        <p:nvSpPr>
          <p:cNvPr id="8" name="TextBox 7"/>
          <p:cNvSpPr txBox="1"/>
          <p:nvPr/>
        </p:nvSpPr>
        <p:spPr>
          <a:xfrm>
            <a:off x="197274" y="3815820"/>
            <a:ext cx="11910060" cy="415498"/>
          </a:xfrm>
          <a:prstGeom prst="rect">
            <a:avLst/>
          </a:prstGeom>
          <a:noFill/>
        </p:spPr>
        <p:txBody>
          <a:bodyPr wrap="square" rtlCol="0">
            <a:spAutoFit/>
          </a:bodyPr>
          <a:lstStyle/>
          <a:p>
            <a:r>
              <a:rPr lang="en-US" sz="1050" dirty="0" smtClean="0"/>
              <a:t>After plotting the values of Area and count of restaurant in the stacked column chart, the filter TOP N is used to filter the top 10 areas.</a:t>
            </a:r>
          </a:p>
          <a:p>
            <a:endParaRPr lang="en-US" sz="1050" dirty="0" smtClean="0"/>
          </a:p>
        </p:txBody>
      </p:sp>
      <p:graphicFrame>
        <p:nvGraphicFramePr>
          <p:cNvPr id="9" name="Table 8"/>
          <p:cNvGraphicFramePr>
            <a:graphicFrameLocks noGrp="1"/>
          </p:cNvGraphicFramePr>
          <p:nvPr>
            <p:extLst>
              <p:ext uri="{D42A27DB-BD31-4B8C-83A1-F6EECF244321}">
                <p14:modId xmlns:p14="http://schemas.microsoft.com/office/powerpoint/2010/main" val="520170243"/>
              </p:ext>
            </p:extLst>
          </p:nvPr>
        </p:nvGraphicFramePr>
        <p:xfrm>
          <a:off x="5969893" y="1059631"/>
          <a:ext cx="2082800" cy="2273300"/>
        </p:xfrm>
        <a:graphic>
          <a:graphicData uri="http://schemas.openxmlformats.org/drawingml/2006/table">
            <a:tbl>
              <a:tblPr>
                <a:tableStyleId>{5C22544A-7EE6-4342-B048-85BDC9FD1C3A}</a:tableStyleId>
              </a:tblPr>
              <a:tblGrid>
                <a:gridCol w="825500">
                  <a:extLst>
                    <a:ext uri="{9D8B030D-6E8A-4147-A177-3AD203B41FA5}">
                      <a16:colId xmlns:a16="http://schemas.microsoft.com/office/drawing/2014/main" val="394829081"/>
                    </a:ext>
                  </a:extLst>
                </a:gridCol>
                <a:gridCol w="1257300">
                  <a:extLst>
                    <a:ext uri="{9D8B030D-6E8A-4147-A177-3AD203B41FA5}">
                      <a16:colId xmlns:a16="http://schemas.microsoft.com/office/drawing/2014/main" val="668556124"/>
                    </a:ext>
                  </a:extLst>
                </a:gridCol>
              </a:tblGrid>
              <a:tr h="190500">
                <a:tc>
                  <a:txBody>
                    <a:bodyPr/>
                    <a:lstStyle/>
                    <a:p>
                      <a:pPr>
                        <a:lnSpc>
                          <a:spcPct val="107000"/>
                        </a:lnSpc>
                        <a:spcAft>
                          <a:spcPts val="800"/>
                        </a:spcAft>
                      </a:pPr>
                      <a:r>
                        <a:rPr lang="en-IN" sz="1100">
                          <a:effectLst/>
                        </a:rPr>
                        <a:t>Area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dirty="0">
                          <a:effectLst/>
                        </a:rPr>
                        <a:t>Count of Restaurant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431652724"/>
                  </a:ext>
                </a:extLst>
              </a:tr>
              <a:tr h="190500">
                <a:tc>
                  <a:txBody>
                    <a:bodyPr/>
                    <a:lstStyle/>
                    <a:p>
                      <a:pPr>
                        <a:lnSpc>
                          <a:spcPct val="107000"/>
                        </a:lnSpc>
                        <a:spcAft>
                          <a:spcPts val="800"/>
                        </a:spcAft>
                      </a:pPr>
                      <a:r>
                        <a:rPr lang="en-IN" sz="1100">
                          <a:effectLst/>
                        </a:rPr>
                        <a:t>Rohini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257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1362363531"/>
                  </a:ext>
                </a:extLst>
              </a:tr>
              <a:tr h="190500">
                <a:tc>
                  <a:txBody>
                    <a:bodyPr/>
                    <a:lstStyle/>
                    <a:p>
                      <a:pPr>
                        <a:lnSpc>
                          <a:spcPct val="107000"/>
                        </a:lnSpc>
                        <a:spcAft>
                          <a:spcPts val="800"/>
                        </a:spcAft>
                      </a:pPr>
                      <a:r>
                        <a:rPr lang="en-IN" sz="1100">
                          <a:effectLst/>
                        </a:rPr>
                        <a:t>Chembur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208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4281999521"/>
                  </a:ext>
                </a:extLst>
              </a:tr>
              <a:tr h="190500">
                <a:tc>
                  <a:txBody>
                    <a:bodyPr/>
                    <a:lstStyle/>
                    <a:p>
                      <a:pPr>
                        <a:lnSpc>
                          <a:spcPct val="107000"/>
                        </a:lnSpc>
                        <a:spcAft>
                          <a:spcPts val="800"/>
                        </a:spcAft>
                      </a:pPr>
                      <a:r>
                        <a:rPr lang="en-IN" sz="1100">
                          <a:effectLst/>
                        </a:rPr>
                        <a:t>Kothrud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149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3157235845"/>
                  </a:ext>
                </a:extLst>
              </a:tr>
              <a:tr h="190500">
                <a:tc>
                  <a:txBody>
                    <a:bodyPr/>
                    <a:lstStyle/>
                    <a:p>
                      <a:pPr>
                        <a:lnSpc>
                          <a:spcPct val="107000"/>
                        </a:lnSpc>
                        <a:spcAft>
                          <a:spcPts val="800"/>
                        </a:spcAft>
                      </a:pPr>
                      <a:r>
                        <a:rPr lang="en-IN" sz="1100">
                          <a:effectLst/>
                        </a:rPr>
                        <a:t>Andheri East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135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179888633"/>
                  </a:ext>
                </a:extLst>
              </a:tr>
              <a:tr h="190500">
                <a:tc>
                  <a:txBody>
                    <a:bodyPr/>
                    <a:lstStyle/>
                    <a:p>
                      <a:pPr>
                        <a:lnSpc>
                          <a:spcPct val="107000"/>
                        </a:lnSpc>
                        <a:spcAft>
                          <a:spcPts val="800"/>
                        </a:spcAft>
                      </a:pPr>
                      <a:r>
                        <a:rPr lang="en-IN" sz="1100">
                          <a:effectLst/>
                        </a:rPr>
                        <a:t>Navrangpura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132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1077196133"/>
                  </a:ext>
                </a:extLst>
              </a:tr>
              <a:tr h="190500">
                <a:tc>
                  <a:txBody>
                    <a:bodyPr/>
                    <a:lstStyle/>
                    <a:p>
                      <a:pPr>
                        <a:lnSpc>
                          <a:spcPct val="107000"/>
                        </a:lnSpc>
                        <a:spcAft>
                          <a:spcPts val="800"/>
                        </a:spcAft>
                      </a:pPr>
                      <a:r>
                        <a:rPr lang="en-IN" sz="1100">
                          <a:effectLst/>
                        </a:rPr>
                        <a:t>Indiranagar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130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1688691170"/>
                  </a:ext>
                </a:extLst>
              </a:tr>
              <a:tr h="190500">
                <a:tc>
                  <a:txBody>
                    <a:bodyPr/>
                    <a:lstStyle/>
                    <a:p>
                      <a:pPr>
                        <a:lnSpc>
                          <a:spcPct val="107000"/>
                        </a:lnSpc>
                        <a:spcAft>
                          <a:spcPts val="800"/>
                        </a:spcAft>
                      </a:pPr>
                      <a:r>
                        <a:rPr lang="en-IN" sz="1100">
                          <a:effectLst/>
                        </a:rPr>
                        <a:t>Kurla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129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2833513196"/>
                  </a:ext>
                </a:extLst>
              </a:tr>
              <a:tr h="190500">
                <a:tc>
                  <a:txBody>
                    <a:bodyPr/>
                    <a:lstStyle/>
                    <a:p>
                      <a:pPr>
                        <a:lnSpc>
                          <a:spcPct val="107000"/>
                        </a:lnSpc>
                        <a:spcAft>
                          <a:spcPts val="800"/>
                        </a:spcAft>
                      </a:pPr>
                      <a:r>
                        <a:rPr lang="en-IN" sz="1100">
                          <a:effectLst/>
                        </a:rPr>
                        <a:t>Koramangala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124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4200218542"/>
                  </a:ext>
                </a:extLst>
              </a:tr>
              <a:tr h="190500">
                <a:tc>
                  <a:txBody>
                    <a:bodyPr/>
                    <a:lstStyle/>
                    <a:p>
                      <a:pPr>
                        <a:lnSpc>
                          <a:spcPct val="107000"/>
                        </a:lnSpc>
                        <a:spcAft>
                          <a:spcPts val="800"/>
                        </a:spcAft>
                      </a:pPr>
                      <a:r>
                        <a:rPr lang="en-IN" sz="1100">
                          <a:effectLst/>
                        </a:rPr>
                        <a:t>Bidhannagar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123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3155877946"/>
                  </a:ext>
                </a:extLst>
              </a:tr>
              <a:tr h="190500">
                <a:tc>
                  <a:txBody>
                    <a:bodyPr/>
                    <a:lstStyle/>
                    <a:p>
                      <a:pPr>
                        <a:lnSpc>
                          <a:spcPct val="107000"/>
                        </a:lnSpc>
                        <a:spcAft>
                          <a:spcPts val="800"/>
                        </a:spcAft>
                      </a:pPr>
                      <a:r>
                        <a:rPr lang="en-IN" sz="1100">
                          <a:effectLst/>
                        </a:rPr>
                        <a:t>Ashok Nagar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dirty="0">
                          <a:effectLst/>
                        </a:rPr>
                        <a:t>118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363068814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509699240"/>
              </p:ext>
            </p:extLst>
          </p:nvPr>
        </p:nvGraphicFramePr>
        <p:xfrm>
          <a:off x="472902" y="4023569"/>
          <a:ext cx="8321040" cy="2682240"/>
        </p:xfrm>
        <a:graphic>
          <a:graphicData uri="http://schemas.openxmlformats.org/drawingml/2006/table">
            <a:tbl>
              <a:tblPr firstRow="1" bandRow="1">
                <a:tableStyleId>{5C22544A-7EE6-4342-B048-85BDC9FD1C3A}</a:tableStyleId>
              </a:tblPr>
              <a:tblGrid>
                <a:gridCol w="4160520">
                  <a:extLst>
                    <a:ext uri="{9D8B030D-6E8A-4147-A177-3AD203B41FA5}">
                      <a16:colId xmlns:a16="http://schemas.microsoft.com/office/drawing/2014/main" val="3203969721"/>
                    </a:ext>
                  </a:extLst>
                </a:gridCol>
                <a:gridCol w="4160520">
                  <a:extLst>
                    <a:ext uri="{9D8B030D-6E8A-4147-A177-3AD203B41FA5}">
                      <a16:colId xmlns:a16="http://schemas.microsoft.com/office/drawing/2014/main" val="1330513484"/>
                    </a:ext>
                  </a:extLst>
                </a:gridCol>
              </a:tblGrid>
              <a:tr h="183928">
                <a:tc>
                  <a:txBody>
                    <a:bodyPr/>
                    <a:lstStyle/>
                    <a:p>
                      <a:r>
                        <a:rPr lang="en-US" sz="1000" dirty="0" smtClean="0"/>
                        <a:t>Area Name</a:t>
                      </a:r>
                      <a:endParaRPr lang="en-IN" sz="1000" dirty="0"/>
                    </a:p>
                  </a:txBody>
                  <a:tcPr/>
                </a:tc>
                <a:tc>
                  <a:txBody>
                    <a:bodyPr/>
                    <a:lstStyle/>
                    <a:p>
                      <a:r>
                        <a:rPr lang="en-US" sz="1000" dirty="0" smtClean="0"/>
                        <a:t>City</a:t>
                      </a:r>
                      <a:endParaRPr lang="en-IN" sz="1000" dirty="0"/>
                    </a:p>
                  </a:txBody>
                  <a:tcPr/>
                </a:tc>
                <a:extLst>
                  <a:ext uri="{0D108BD9-81ED-4DB2-BD59-A6C34878D82A}">
                    <a16:rowId xmlns:a16="http://schemas.microsoft.com/office/drawing/2014/main" val="2303591778"/>
                  </a:ext>
                </a:extLst>
              </a:tr>
              <a:tr h="183928">
                <a:tc>
                  <a:txBody>
                    <a:bodyPr/>
                    <a:lstStyle/>
                    <a:p>
                      <a:r>
                        <a:rPr lang="en-US" sz="1000" dirty="0" smtClean="0"/>
                        <a:t>Ashok nagar</a:t>
                      </a:r>
                      <a:endParaRPr lang="en-IN"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smtClean="0"/>
                        <a:t>Bangalore,Pune,Delhi, Chennai and Hyderabad</a:t>
                      </a:r>
                    </a:p>
                  </a:txBody>
                  <a:tcPr/>
                </a:tc>
                <a:extLst>
                  <a:ext uri="{0D108BD9-81ED-4DB2-BD59-A6C34878D82A}">
                    <a16:rowId xmlns:a16="http://schemas.microsoft.com/office/drawing/2014/main" val="1067493718"/>
                  </a:ext>
                </a:extLst>
              </a:tr>
              <a:tr h="183928">
                <a:tc>
                  <a:txBody>
                    <a:bodyPr/>
                    <a:lstStyle/>
                    <a:p>
                      <a:r>
                        <a:rPr lang="en-US" sz="1000" dirty="0" smtClean="0"/>
                        <a:t>Bidhannagar</a:t>
                      </a:r>
                      <a:endParaRPr lang="en-IN" sz="1000" dirty="0"/>
                    </a:p>
                  </a:txBody>
                  <a:tcPr/>
                </a:tc>
                <a:tc>
                  <a:txBody>
                    <a:bodyPr/>
                    <a:lstStyle/>
                    <a:p>
                      <a:r>
                        <a:rPr lang="en-US" sz="1000" dirty="0" smtClean="0"/>
                        <a:t>Kolkata</a:t>
                      </a:r>
                      <a:endParaRPr lang="en-IN" sz="1000" dirty="0"/>
                    </a:p>
                  </a:txBody>
                  <a:tcPr/>
                </a:tc>
                <a:extLst>
                  <a:ext uri="{0D108BD9-81ED-4DB2-BD59-A6C34878D82A}">
                    <a16:rowId xmlns:a16="http://schemas.microsoft.com/office/drawing/2014/main" val="262387749"/>
                  </a:ext>
                </a:extLst>
              </a:tr>
              <a:tr h="183928">
                <a:tc>
                  <a:txBody>
                    <a:bodyPr/>
                    <a:lstStyle/>
                    <a:p>
                      <a:r>
                        <a:rPr lang="en-US" sz="1000" dirty="0" smtClean="0"/>
                        <a:t>Koramangala</a:t>
                      </a:r>
                      <a:endParaRPr lang="en-IN" sz="1000" dirty="0"/>
                    </a:p>
                  </a:txBody>
                  <a:tcPr/>
                </a:tc>
                <a:tc>
                  <a:txBody>
                    <a:bodyPr/>
                    <a:lstStyle/>
                    <a:p>
                      <a:r>
                        <a:rPr lang="en-US" sz="1000" dirty="0" smtClean="0"/>
                        <a:t>Bangalore</a:t>
                      </a:r>
                      <a:endParaRPr lang="en-IN" sz="1000" dirty="0"/>
                    </a:p>
                  </a:txBody>
                  <a:tcPr/>
                </a:tc>
                <a:extLst>
                  <a:ext uri="{0D108BD9-81ED-4DB2-BD59-A6C34878D82A}">
                    <a16:rowId xmlns:a16="http://schemas.microsoft.com/office/drawing/2014/main" val="1156085321"/>
                  </a:ext>
                </a:extLst>
              </a:tr>
              <a:tr h="183928">
                <a:tc>
                  <a:txBody>
                    <a:bodyPr/>
                    <a:lstStyle/>
                    <a:p>
                      <a:r>
                        <a:rPr lang="en-US" sz="1000" dirty="0" smtClean="0"/>
                        <a:t>Kurla</a:t>
                      </a:r>
                      <a:endParaRPr lang="en-IN" sz="1000" dirty="0"/>
                    </a:p>
                  </a:txBody>
                  <a:tcPr/>
                </a:tc>
                <a:tc>
                  <a:txBody>
                    <a:bodyPr/>
                    <a:lstStyle/>
                    <a:p>
                      <a:r>
                        <a:rPr lang="en-US" sz="1000" dirty="0" smtClean="0"/>
                        <a:t>Mumbai</a:t>
                      </a:r>
                      <a:endParaRPr lang="en-IN" sz="1000" dirty="0"/>
                    </a:p>
                  </a:txBody>
                  <a:tcPr/>
                </a:tc>
                <a:extLst>
                  <a:ext uri="{0D108BD9-81ED-4DB2-BD59-A6C34878D82A}">
                    <a16:rowId xmlns:a16="http://schemas.microsoft.com/office/drawing/2014/main" val="3071479512"/>
                  </a:ext>
                </a:extLst>
              </a:tr>
              <a:tr h="183928">
                <a:tc>
                  <a:txBody>
                    <a:bodyPr/>
                    <a:lstStyle/>
                    <a:p>
                      <a:r>
                        <a:rPr lang="en-US" sz="1000" dirty="0" smtClean="0"/>
                        <a:t>Indiranagar</a:t>
                      </a:r>
                      <a:endParaRPr lang="en-IN" sz="1000" dirty="0"/>
                    </a:p>
                  </a:txBody>
                  <a:tcPr/>
                </a:tc>
                <a:tc>
                  <a:txBody>
                    <a:bodyPr/>
                    <a:lstStyle/>
                    <a:p>
                      <a:r>
                        <a:rPr lang="en-US" sz="1000" dirty="0" smtClean="0"/>
                        <a:t>Bangalore</a:t>
                      </a:r>
                      <a:endParaRPr lang="en-IN" sz="1000" dirty="0"/>
                    </a:p>
                  </a:txBody>
                  <a:tcPr/>
                </a:tc>
                <a:extLst>
                  <a:ext uri="{0D108BD9-81ED-4DB2-BD59-A6C34878D82A}">
                    <a16:rowId xmlns:a16="http://schemas.microsoft.com/office/drawing/2014/main" val="2872292595"/>
                  </a:ext>
                </a:extLst>
              </a:tr>
              <a:tr h="183928">
                <a:tc>
                  <a:txBody>
                    <a:bodyPr/>
                    <a:lstStyle/>
                    <a:p>
                      <a:r>
                        <a:rPr lang="en-US" sz="1000" dirty="0" smtClean="0"/>
                        <a:t>Navrangpura</a:t>
                      </a:r>
                      <a:endParaRPr lang="en-IN" sz="1000" dirty="0"/>
                    </a:p>
                  </a:txBody>
                  <a:tcPr/>
                </a:tc>
                <a:tc>
                  <a:txBody>
                    <a:bodyPr/>
                    <a:lstStyle/>
                    <a:p>
                      <a:r>
                        <a:rPr lang="en-US" sz="1000" dirty="0" smtClean="0"/>
                        <a:t>Ahmedabad</a:t>
                      </a:r>
                      <a:endParaRPr lang="en-IN" sz="1000" dirty="0"/>
                    </a:p>
                  </a:txBody>
                  <a:tcPr/>
                </a:tc>
                <a:extLst>
                  <a:ext uri="{0D108BD9-81ED-4DB2-BD59-A6C34878D82A}">
                    <a16:rowId xmlns:a16="http://schemas.microsoft.com/office/drawing/2014/main" val="2008685486"/>
                  </a:ext>
                </a:extLst>
              </a:tr>
              <a:tr h="183928">
                <a:tc>
                  <a:txBody>
                    <a:bodyPr/>
                    <a:lstStyle/>
                    <a:p>
                      <a:r>
                        <a:rPr lang="en-US" sz="1000" dirty="0" smtClean="0"/>
                        <a:t>Andheri East</a:t>
                      </a:r>
                      <a:endParaRPr lang="en-IN" sz="1000" dirty="0"/>
                    </a:p>
                  </a:txBody>
                  <a:tcPr/>
                </a:tc>
                <a:tc>
                  <a:txBody>
                    <a:bodyPr/>
                    <a:lstStyle/>
                    <a:p>
                      <a:r>
                        <a:rPr lang="en-US" sz="1000" dirty="0" smtClean="0"/>
                        <a:t>Mumbai</a:t>
                      </a:r>
                      <a:endParaRPr lang="en-IN" sz="1000" dirty="0"/>
                    </a:p>
                  </a:txBody>
                  <a:tcPr/>
                </a:tc>
                <a:extLst>
                  <a:ext uri="{0D108BD9-81ED-4DB2-BD59-A6C34878D82A}">
                    <a16:rowId xmlns:a16="http://schemas.microsoft.com/office/drawing/2014/main" val="3137355641"/>
                  </a:ext>
                </a:extLst>
              </a:tr>
              <a:tr h="183928">
                <a:tc>
                  <a:txBody>
                    <a:bodyPr/>
                    <a:lstStyle/>
                    <a:p>
                      <a:r>
                        <a:rPr lang="en-US" sz="1000" dirty="0" smtClean="0"/>
                        <a:t>Kothrud</a:t>
                      </a:r>
                      <a:endParaRPr lang="en-IN" sz="1000" dirty="0"/>
                    </a:p>
                  </a:txBody>
                  <a:tcPr/>
                </a:tc>
                <a:tc>
                  <a:txBody>
                    <a:bodyPr/>
                    <a:lstStyle/>
                    <a:p>
                      <a:r>
                        <a:rPr lang="en-US" sz="1000" dirty="0" smtClean="0"/>
                        <a:t>Pune</a:t>
                      </a:r>
                      <a:endParaRPr lang="en-IN" sz="1000" dirty="0"/>
                    </a:p>
                  </a:txBody>
                  <a:tcPr/>
                </a:tc>
                <a:extLst>
                  <a:ext uri="{0D108BD9-81ED-4DB2-BD59-A6C34878D82A}">
                    <a16:rowId xmlns:a16="http://schemas.microsoft.com/office/drawing/2014/main" val="3585154443"/>
                  </a:ext>
                </a:extLst>
              </a:tr>
              <a:tr h="183928">
                <a:tc>
                  <a:txBody>
                    <a:bodyPr/>
                    <a:lstStyle/>
                    <a:p>
                      <a:r>
                        <a:rPr lang="en-US" sz="1000" dirty="0" smtClean="0"/>
                        <a:t>Chembur</a:t>
                      </a:r>
                      <a:endParaRPr lang="en-IN" sz="1000" dirty="0"/>
                    </a:p>
                  </a:txBody>
                  <a:tcPr/>
                </a:tc>
                <a:tc>
                  <a:txBody>
                    <a:bodyPr/>
                    <a:lstStyle/>
                    <a:p>
                      <a:r>
                        <a:rPr lang="en-US" sz="1000" dirty="0" smtClean="0"/>
                        <a:t>Mumbai</a:t>
                      </a:r>
                      <a:endParaRPr lang="en-IN" sz="1000" dirty="0"/>
                    </a:p>
                  </a:txBody>
                  <a:tcPr/>
                </a:tc>
                <a:extLst>
                  <a:ext uri="{0D108BD9-81ED-4DB2-BD59-A6C34878D82A}">
                    <a16:rowId xmlns:a16="http://schemas.microsoft.com/office/drawing/2014/main" val="685246854"/>
                  </a:ext>
                </a:extLst>
              </a:tr>
              <a:tr h="183928">
                <a:tc>
                  <a:txBody>
                    <a:bodyPr/>
                    <a:lstStyle/>
                    <a:p>
                      <a:r>
                        <a:rPr lang="en-US" sz="1000" dirty="0" smtClean="0"/>
                        <a:t>Rohini </a:t>
                      </a:r>
                      <a:endParaRPr lang="en-IN" sz="1000" dirty="0"/>
                    </a:p>
                  </a:txBody>
                  <a:tcPr/>
                </a:tc>
                <a:tc>
                  <a:txBody>
                    <a:bodyPr/>
                    <a:lstStyle/>
                    <a:p>
                      <a:r>
                        <a:rPr lang="en-US" sz="1000" dirty="0" smtClean="0"/>
                        <a:t>Delhi</a:t>
                      </a:r>
                      <a:endParaRPr lang="en-IN" sz="1000" dirty="0"/>
                    </a:p>
                  </a:txBody>
                  <a:tcPr/>
                </a:tc>
                <a:extLst>
                  <a:ext uri="{0D108BD9-81ED-4DB2-BD59-A6C34878D82A}">
                    <a16:rowId xmlns:a16="http://schemas.microsoft.com/office/drawing/2014/main" val="3153695956"/>
                  </a:ext>
                </a:extLst>
              </a:tr>
            </a:tbl>
          </a:graphicData>
        </a:graphic>
      </p:graphicFrame>
    </p:spTree>
    <p:extLst>
      <p:ext uri="{BB962C8B-B14F-4D97-AF65-F5344CB8AC3E}">
        <p14:creationId xmlns:p14="http://schemas.microsoft.com/office/powerpoint/2010/main" val="7640215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454" y="232410"/>
            <a:ext cx="10809816" cy="1320800"/>
          </a:xfrm>
        </p:spPr>
        <p:txBody>
          <a:bodyPr>
            <a:normAutofit fontScale="90000"/>
          </a:bodyPr>
          <a:lstStyle/>
          <a:p>
            <a:r>
              <a:rPr lang="en-US" b="1" dirty="0"/>
              <a:t>Most Popular Food Types Served by Swiggy Restaurants in e</a:t>
            </a:r>
            <a:r>
              <a:rPr lang="en-US" b="1" dirty="0" smtClean="0"/>
              <a:t>ach </a:t>
            </a:r>
            <a:r>
              <a:rPr lang="en-US" b="1" dirty="0"/>
              <a:t>City</a:t>
            </a:r>
            <a:r>
              <a:rPr lang="en-US" dirty="0"/>
              <a:t/>
            </a:r>
            <a:br>
              <a:rPr lang="en-US" dirty="0"/>
            </a:br>
            <a:r>
              <a:rPr lang="en-US" dirty="0"/>
              <a:t/>
            </a:r>
            <a:br>
              <a:rPr lang="en-US" dirty="0"/>
            </a:br>
            <a:endParaRPr lang="en-IN" dirty="0"/>
          </a:p>
        </p:txBody>
      </p:sp>
      <p:pic>
        <p:nvPicPr>
          <p:cNvPr id="9" name="Content Placeholder 8"/>
          <p:cNvPicPr>
            <a:picLocks noGrp="1"/>
          </p:cNvPicPr>
          <p:nvPr>
            <p:ph idx="1"/>
          </p:nvPr>
        </p:nvPicPr>
        <p:blipFill>
          <a:blip r:embed="rId2"/>
          <a:stretch>
            <a:fillRect/>
          </a:stretch>
        </p:blipFill>
        <p:spPr>
          <a:xfrm>
            <a:off x="494454" y="1553210"/>
            <a:ext cx="6406633" cy="3131502"/>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282232343"/>
              </p:ext>
            </p:extLst>
          </p:nvPr>
        </p:nvGraphicFramePr>
        <p:xfrm>
          <a:off x="7312200" y="1462992"/>
          <a:ext cx="2231849" cy="3927889"/>
        </p:xfrm>
        <a:graphic>
          <a:graphicData uri="http://schemas.openxmlformats.org/drawingml/2006/table">
            <a:tbl>
              <a:tblPr/>
              <a:tblGrid>
                <a:gridCol w="465516">
                  <a:extLst>
                    <a:ext uri="{9D8B030D-6E8A-4147-A177-3AD203B41FA5}">
                      <a16:colId xmlns:a16="http://schemas.microsoft.com/office/drawing/2014/main" val="1786699739"/>
                    </a:ext>
                  </a:extLst>
                </a:gridCol>
                <a:gridCol w="805267">
                  <a:extLst>
                    <a:ext uri="{9D8B030D-6E8A-4147-A177-3AD203B41FA5}">
                      <a16:colId xmlns:a16="http://schemas.microsoft.com/office/drawing/2014/main" val="1733167954"/>
                    </a:ext>
                  </a:extLst>
                </a:gridCol>
                <a:gridCol w="961066">
                  <a:extLst>
                    <a:ext uri="{9D8B030D-6E8A-4147-A177-3AD203B41FA5}">
                      <a16:colId xmlns:a16="http://schemas.microsoft.com/office/drawing/2014/main" val="736508228"/>
                    </a:ext>
                  </a:extLst>
                </a:gridCol>
              </a:tblGrid>
              <a:tr h="79213">
                <a:tc>
                  <a:txBody>
                    <a:bodyPr/>
                    <a:lstStyle/>
                    <a:p>
                      <a:pPr algn="l" fontAlgn="b"/>
                      <a:r>
                        <a:rPr lang="en-IN" sz="500" b="1" i="0" u="none" strike="noStrike">
                          <a:solidFill>
                            <a:srgbClr val="000000"/>
                          </a:solidFill>
                          <a:effectLst/>
                          <a:latin typeface="Calibri" panose="020F0502020204030204" pitchFamily="34" charset="0"/>
                        </a:rPr>
                        <a:t>City</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1" i="0" u="none" strike="noStrike">
                          <a:solidFill>
                            <a:srgbClr val="000000"/>
                          </a:solidFill>
                          <a:effectLst/>
                          <a:latin typeface="Calibri" panose="020F0502020204030204" pitchFamily="34" charset="0"/>
                        </a:rPr>
                        <a:t>Count of Food type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1" i="0" u="none" strike="noStrike">
                          <a:solidFill>
                            <a:srgbClr val="000000"/>
                          </a:solidFill>
                          <a:effectLst/>
                          <a:latin typeface="Calibri" panose="020F0502020204030204" pitchFamily="34" charset="0"/>
                        </a:rPr>
                        <a:t>Food type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0677970"/>
                  </a:ext>
                </a:extLst>
              </a:tr>
              <a:tr h="79213">
                <a:tc>
                  <a:txBody>
                    <a:bodyPr/>
                    <a:lstStyle/>
                    <a:p>
                      <a:pPr algn="l" fontAlgn="b"/>
                      <a:r>
                        <a:rPr lang="en-IN" sz="500" b="0" i="0" u="none" strike="noStrike">
                          <a:solidFill>
                            <a:srgbClr val="000000"/>
                          </a:solidFill>
                          <a:effectLst/>
                          <a:latin typeface="Calibri" panose="020F0502020204030204" pitchFamily="34" charset="0"/>
                        </a:rPr>
                        <a:t>Ahmedabad</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26</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Fast Food</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0274160"/>
                  </a:ext>
                </a:extLst>
              </a:tr>
              <a:tr h="79213">
                <a:tc>
                  <a:txBody>
                    <a:bodyPr/>
                    <a:lstStyle/>
                    <a:p>
                      <a:pPr algn="l" fontAlgn="b"/>
                      <a:r>
                        <a:rPr lang="en-IN" sz="500" b="0" i="0" u="none" strike="noStrike">
                          <a:solidFill>
                            <a:srgbClr val="000000"/>
                          </a:solidFill>
                          <a:effectLst/>
                          <a:latin typeface="Calibri" panose="020F0502020204030204" pitchFamily="34" charset="0"/>
                        </a:rPr>
                        <a:t>Ahmedabad</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IN" sz="500" b="0" i="0" u="none" strike="noStrike">
                          <a:solidFill>
                            <a:srgbClr val="000000"/>
                          </a:solidFill>
                          <a:effectLst/>
                          <a:latin typeface="Calibri" panose="020F0502020204030204" pitchFamily="34" charset="0"/>
                        </a:rPr>
                        <a:t>53</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500" b="0" i="0" u="none" strike="noStrike">
                          <a:solidFill>
                            <a:srgbClr val="000000"/>
                          </a:solidFill>
                          <a:effectLst/>
                          <a:latin typeface="Calibri" panose="020F0502020204030204" pitchFamily="34" charset="0"/>
                        </a:rPr>
                        <a:t>Indian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539042436"/>
                  </a:ext>
                </a:extLst>
              </a:tr>
              <a:tr h="79213">
                <a:tc>
                  <a:txBody>
                    <a:bodyPr/>
                    <a:lstStyle/>
                    <a:p>
                      <a:pPr algn="l" fontAlgn="b"/>
                      <a:r>
                        <a:rPr lang="en-IN" sz="500" b="0" i="0" u="none" strike="noStrike">
                          <a:solidFill>
                            <a:srgbClr val="000000"/>
                          </a:solidFill>
                          <a:effectLst/>
                          <a:latin typeface="Calibri" panose="020F0502020204030204" pitchFamily="34" charset="0"/>
                        </a:rPr>
                        <a:t>Ahmedabad</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21</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Indian,Chinese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5610967"/>
                  </a:ext>
                </a:extLst>
              </a:tr>
              <a:tr h="79213">
                <a:tc>
                  <a:txBody>
                    <a:bodyPr/>
                    <a:lstStyle/>
                    <a:p>
                      <a:pPr algn="l" fontAlgn="b"/>
                      <a:r>
                        <a:rPr lang="en-IN" sz="500" b="0" i="0" u="none" strike="noStrike">
                          <a:solidFill>
                            <a:srgbClr val="000000"/>
                          </a:solidFill>
                          <a:effectLst/>
                          <a:latin typeface="Calibri" panose="020F0502020204030204" pitchFamily="34" charset="0"/>
                        </a:rPr>
                        <a:t>Ahmedabad</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30</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North Indian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7343907"/>
                  </a:ext>
                </a:extLst>
              </a:tr>
              <a:tr h="79213">
                <a:tc>
                  <a:txBody>
                    <a:bodyPr/>
                    <a:lstStyle/>
                    <a:p>
                      <a:pPr algn="l" fontAlgn="b"/>
                      <a:r>
                        <a:rPr lang="en-IN" sz="500" b="0" i="0" u="none" strike="noStrike">
                          <a:solidFill>
                            <a:srgbClr val="000000"/>
                          </a:solidFill>
                          <a:effectLst/>
                          <a:latin typeface="Calibri" panose="020F0502020204030204" pitchFamily="34" charset="0"/>
                        </a:rPr>
                        <a:t>Bangalore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21</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Chinese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3001232"/>
                  </a:ext>
                </a:extLst>
              </a:tr>
              <a:tr h="79213">
                <a:tc>
                  <a:txBody>
                    <a:bodyPr/>
                    <a:lstStyle/>
                    <a:p>
                      <a:pPr algn="l" fontAlgn="b"/>
                      <a:r>
                        <a:rPr lang="en-IN" sz="500" b="0" i="0" u="none" strike="noStrike">
                          <a:solidFill>
                            <a:srgbClr val="000000"/>
                          </a:solidFill>
                          <a:effectLst/>
                          <a:latin typeface="Calibri" panose="020F0502020204030204" pitchFamily="34" charset="0"/>
                        </a:rPr>
                        <a:t>Bangalore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27</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Indian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0234467"/>
                  </a:ext>
                </a:extLst>
              </a:tr>
              <a:tr h="79213">
                <a:tc>
                  <a:txBody>
                    <a:bodyPr/>
                    <a:lstStyle/>
                    <a:p>
                      <a:pPr algn="l" fontAlgn="b"/>
                      <a:r>
                        <a:rPr lang="en-IN" sz="500" b="0" i="0" u="none" strike="noStrike">
                          <a:solidFill>
                            <a:srgbClr val="000000"/>
                          </a:solidFill>
                          <a:effectLst/>
                          <a:latin typeface="Calibri" panose="020F0502020204030204" pitchFamily="34" charset="0"/>
                        </a:rPr>
                        <a:t>Bangalore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25</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North Indian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0736598"/>
                  </a:ext>
                </a:extLst>
              </a:tr>
              <a:tr h="79213">
                <a:tc>
                  <a:txBody>
                    <a:bodyPr/>
                    <a:lstStyle/>
                    <a:p>
                      <a:pPr algn="l" fontAlgn="b"/>
                      <a:r>
                        <a:rPr lang="en-IN" sz="500" b="0" i="0" u="none" strike="noStrike">
                          <a:solidFill>
                            <a:srgbClr val="000000"/>
                          </a:solidFill>
                          <a:effectLst/>
                          <a:latin typeface="Calibri" panose="020F0502020204030204" pitchFamily="34" charset="0"/>
                        </a:rPr>
                        <a:t>Bangalore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IN" sz="500" b="0" i="0" u="none" strike="noStrike">
                          <a:solidFill>
                            <a:srgbClr val="000000"/>
                          </a:solidFill>
                          <a:effectLst/>
                          <a:latin typeface="Calibri" panose="020F0502020204030204" pitchFamily="34" charset="0"/>
                        </a:rPr>
                        <a:t>32</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500" b="0" i="0" u="none" strike="noStrike">
                          <a:solidFill>
                            <a:srgbClr val="000000"/>
                          </a:solidFill>
                          <a:effectLst/>
                          <a:latin typeface="Calibri" panose="020F0502020204030204" pitchFamily="34" charset="0"/>
                        </a:rPr>
                        <a:t>South Indian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811271898"/>
                  </a:ext>
                </a:extLst>
              </a:tr>
              <a:tr h="79213">
                <a:tc>
                  <a:txBody>
                    <a:bodyPr/>
                    <a:lstStyle/>
                    <a:p>
                      <a:pPr algn="l" fontAlgn="b"/>
                      <a:r>
                        <a:rPr lang="en-IN" sz="500" b="0" i="0" u="none" strike="noStrike">
                          <a:solidFill>
                            <a:srgbClr val="000000"/>
                          </a:solidFill>
                          <a:effectLst/>
                          <a:latin typeface="Calibri" panose="020F0502020204030204" pitchFamily="34" charset="0"/>
                        </a:rPr>
                        <a:t>Chennai</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23</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Chinese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1395805"/>
                  </a:ext>
                </a:extLst>
              </a:tr>
              <a:tr h="79213">
                <a:tc>
                  <a:txBody>
                    <a:bodyPr/>
                    <a:lstStyle/>
                    <a:p>
                      <a:pPr algn="l" fontAlgn="b"/>
                      <a:r>
                        <a:rPr lang="en-IN" sz="500" b="0" i="0" u="none" strike="noStrike">
                          <a:solidFill>
                            <a:srgbClr val="000000"/>
                          </a:solidFill>
                          <a:effectLst/>
                          <a:latin typeface="Calibri" panose="020F0502020204030204" pitchFamily="34" charset="0"/>
                        </a:rPr>
                        <a:t>Chennai</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26</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Fast Food</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3447028"/>
                  </a:ext>
                </a:extLst>
              </a:tr>
              <a:tr h="79213">
                <a:tc>
                  <a:txBody>
                    <a:bodyPr/>
                    <a:lstStyle/>
                    <a:p>
                      <a:pPr algn="l" fontAlgn="b"/>
                      <a:r>
                        <a:rPr lang="en-IN" sz="500" b="0" i="0" u="none" strike="noStrike">
                          <a:solidFill>
                            <a:srgbClr val="000000"/>
                          </a:solidFill>
                          <a:effectLst/>
                          <a:latin typeface="Calibri" panose="020F0502020204030204" pitchFamily="34" charset="0"/>
                        </a:rPr>
                        <a:t>Chennai</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IN" sz="500" b="0" i="0" u="none" strike="noStrike">
                          <a:solidFill>
                            <a:srgbClr val="000000"/>
                          </a:solidFill>
                          <a:effectLst/>
                          <a:latin typeface="Calibri" panose="020F0502020204030204" pitchFamily="34" charset="0"/>
                        </a:rPr>
                        <a:t>56</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500" b="0" i="0" u="none" strike="noStrike">
                          <a:solidFill>
                            <a:srgbClr val="000000"/>
                          </a:solidFill>
                          <a:effectLst/>
                          <a:latin typeface="Calibri" panose="020F0502020204030204" pitchFamily="34" charset="0"/>
                        </a:rPr>
                        <a:t>Indian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106417344"/>
                  </a:ext>
                </a:extLst>
              </a:tr>
              <a:tr h="79213">
                <a:tc>
                  <a:txBody>
                    <a:bodyPr/>
                    <a:lstStyle/>
                    <a:p>
                      <a:pPr algn="l" fontAlgn="b"/>
                      <a:r>
                        <a:rPr lang="en-IN" sz="500" b="0" i="0" u="none" strike="noStrike">
                          <a:solidFill>
                            <a:srgbClr val="000000"/>
                          </a:solidFill>
                          <a:effectLst/>
                          <a:latin typeface="Calibri" panose="020F0502020204030204" pitchFamily="34" charset="0"/>
                        </a:rPr>
                        <a:t>Chennai</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16</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North Indian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6279046"/>
                  </a:ext>
                </a:extLst>
              </a:tr>
              <a:tr h="79213">
                <a:tc>
                  <a:txBody>
                    <a:bodyPr/>
                    <a:lstStyle/>
                    <a:p>
                      <a:pPr algn="l" fontAlgn="b"/>
                      <a:r>
                        <a:rPr lang="en-IN" sz="500" b="0" i="0" u="none" strike="noStrike">
                          <a:solidFill>
                            <a:srgbClr val="000000"/>
                          </a:solidFill>
                          <a:effectLst/>
                          <a:latin typeface="Calibri" panose="020F0502020204030204" pitchFamily="34" charset="0"/>
                        </a:rPr>
                        <a:t>Chennai</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49</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South Indian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6591100"/>
                  </a:ext>
                </a:extLst>
              </a:tr>
              <a:tr h="79213">
                <a:tc>
                  <a:txBody>
                    <a:bodyPr/>
                    <a:lstStyle/>
                    <a:p>
                      <a:pPr algn="l" fontAlgn="b"/>
                      <a:r>
                        <a:rPr lang="en-IN" sz="500" b="0" i="0" u="none" strike="noStrike">
                          <a:solidFill>
                            <a:srgbClr val="000000"/>
                          </a:solidFill>
                          <a:effectLst/>
                          <a:latin typeface="Calibri" panose="020F0502020204030204" pitchFamily="34" charset="0"/>
                        </a:rPr>
                        <a:t>Delhi</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17</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Chinese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28662"/>
                  </a:ext>
                </a:extLst>
              </a:tr>
              <a:tr h="79213">
                <a:tc>
                  <a:txBody>
                    <a:bodyPr/>
                    <a:lstStyle/>
                    <a:p>
                      <a:pPr algn="l" fontAlgn="b"/>
                      <a:r>
                        <a:rPr lang="en-IN" sz="500" b="0" i="0" u="none" strike="noStrike">
                          <a:solidFill>
                            <a:srgbClr val="000000"/>
                          </a:solidFill>
                          <a:effectLst/>
                          <a:latin typeface="Calibri" panose="020F0502020204030204" pitchFamily="34" charset="0"/>
                        </a:rPr>
                        <a:t>Delhi</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27</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Indian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9874932"/>
                  </a:ext>
                </a:extLst>
              </a:tr>
              <a:tr h="79213">
                <a:tc>
                  <a:txBody>
                    <a:bodyPr/>
                    <a:lstStyle/>
                    <a:p>
                      <a:pPr algn="l" fontAlgn="b"/>
                      <a:r>
                        <a:rPr lang="en-IN" sz="500" b="0" i="0" u="none" strike="noStrike">
                          <a:solidFill>
                            <a:srgbClr val="000000"/>
                          </a:solidFill>
                          <a:effectLst/>
                          <a:latin typeface="Calibri" panose="020F0502020204030204" pitchFamily="34" charset="0"/>
                        </a:rPr>
                        <a:t>Delhi</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IN" sz="500" b="0" i="0" u="none" strike="noStrike">
                          <a:solidFill>
                            <a:srgbClr val="000000"/>
                          </a:solidFill>
                          <a:effectLst/>
                          <a:latin typeface="Calibri" panose="020F0502020204030204" pitchFamily="34" charset="0"/>
                        </a:rPr>
                        <a:t>47</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500" b="0" i="0" u="none" strike="noStrike">
                          <a:solidFill>
                            <a:srgbClr val="000000"/>
                          </a:solidFill>
                          <a:effectLst/>
                          <a:latin typeface="Calibri" panose="020F0502020204030204" pitchFamily="34" charset="0"/>
                        </a:rPr>
                        <a:t>North Indian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353506200"/>
                  </a:ext>
                </a:extLst>
              </a:tr>
              <a:tr h="79213">
                <a:tc>
                  <a:txBody>
                    <a:bodyPr/>
                    <a:lstStyle/>
                    <a:p>
                      <a:pPr algn="l" fontAlgn="b"/>
                      <a:r>
                        <a:rPr lang="en-IN" sz="500" b="0" i="0" u="none" strike="noStrike">
                          <a:solidFill>
                            <a:srgbClr val="000000"/>
                          </a:solidFill>
                          <a:effectLst/>
                          <a:latin typeface="Calibri" panose="020F0502020204030204" pitchFamily="34" charset="0"/>
                        </a:rPr>
                        <a:t>Hyderabad</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18</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Beverages</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5939418"/>
                  </a:ext>
                </a:extLst>
              </a:tr>
              <a:tr h="79213">
                <a:tc>
                  <a:txBody>
                    <a:bodyPr/>
                    <a:lstStyle/>
                    <a:p>
                      <a:pPr algn="l" fontAlgn="b"/>
                      <a:r>
                        <a:rPr lang="en-IN" sz="500" b="0" i="0" u="none" strike="noStrike">
                          <a:solidFill>
                            <a:srgbClr val="000000"/>
                          </a:solidFill>
                          <a:effectLst/>
                          <a:latin typeface="Calibri" panose="020F0502020204030204" pitchFamily="34" charset="0"/>
                        </a:rPr>
                        <a:t>Hyderabad</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31</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Chinese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0183663"/>
                  </a:ext>
                </a:extLst>
              </a:tr>
              <a:tr h="79213">
                <a:tc>
                  <a:txBody>
                    <a:bodyPr/>
                    <a:lstStyle/>
                    <a:p>
                      <a:pPr algn="l" fontAlgn="b"/>
                      <a:r>
                        <a:rPr lang="en-IN" sz="500" b="0" i="0" u="none" strike="noStrike">
                          <a:solidFill>
                            <a:srgbClr val="000000"/>
                          </a:solidFill>
                          <a:effectLst/>
                          <a:latin typeface="Calibri" panose="020F0502020204030204" pitchFamily="34" charset="0"/>
                        </a:rPr>
                        <a:t>Hyderabad</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18</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Fast Food</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6822589"/>
                  </a:ext>
                </a:extLst>
              </a:tr>
              <a:tr h="79213">
                <a:tc>
                  <a:txBody>
                    <a:bodyPr/>
                    <a:lstStyle/>
                    <a:p>
                      <a:pPr algn="l" fontAlgn="b"/>
                      <a:r>
                        <a:rPr lang="en-IN" sz="500" b="0" i="0" u="none" strike="noStrike">
                          <a:solidFill>
                            <a:srgbClr val="000000"/>
                          </a:solidFill>
                          <a:effectLst/>
                          <a:latin typeface="Calibri" panose="020F0502020204030204" pitchFamily="34" charset="0"/>
                        </a:rPr>
                        <a:t>Hyderabad</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IN" sz="500" b="0" i="0" u="none" strike="noStrike">
                          <a:solidFill>
                            <a:srgbClr val="000000"/>
                          </a:solidFill>
                          <a:effectLst/>
                          <a:latin typeface="Calibri" panose="020F0502020204030204" pitchFamily="34" charset="0"/>
                        </a:rPr>
                        <a:t>38</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500" b="0" i="0" u="none" strike="noStrike">
                          <a:solidFill>
                            <a:srgbClr val="000000"/>
                          </a:solidFill>
                          <a:effectLst/>
                          <a:latin typeface="Calibri" panose="020F0502020204030204" pitchFamily="34" charset="0"/>
                        </a:rPr>
                        <a:t>Indian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728151664"/>
                  </a:ext>
                </a:extLst>
              </a:tr>
              <a:tr h="79213">
                <a:tc>
                  <a:txBody>
                    <a:bodyPr/>
                    <a:lstStyle/>
                    <a:p>
                      <a:pPr algn="l" fontAlgn="b"/>
                      <a:r>
                        <a:rPr lang="en-IN" sz="500" b="0" i="0" u="none" strike="noStrike">
                          <a:solidFill>
                            <a:srgbClr val="000000"/>
                          </a:solidFill>
                          <a:effectLst/>
                          <a:latin typeface="Calibri" panose="020F0502020204030204" pitchFamily="34" charset="0"/>
                        </a:rPr>
                        <a:t>Hyderabad</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18</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North Indian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4626675"/>
                  </a:ext>
                </a:extLst>
              </a:tr>
              <a:tr h="79213">
                <a:tc>
                  <a:txBody>
                    <a:bodyPr/>
                    <a:lstStyle/>
                    <a:p>
                      <a:pPr algn="l" fontAlgn="b"/>
                      <a:r>
                        <a:rPr lang="en-IN" sz="500" b="0" i="0" u="none" strike="noStrike">
                          <a:solidFill>
                            <a:srgbClr val="000000"/>
                          </a:solidFill>
                          <a:effectLst/>
                          <a:latin typeface="Calibri" panose="020F0502020204030204" pitchFamily="34" charset="0"/>
                        </a:rPr>
                        <a:t>Hyderabad</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17</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Pizzas</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9343822"/>
                  </a:ext>
                </a:extLst>
              </a:tr>
              <a:tr h="79213">
                <a:tc>
                  <a:txBody>
                    <a:bodyPr/>
                    <a:lstStyle/>
                    <a:p>
                      <a:pPr algn="l" fontAlgn="b"/>
                      <a:r>
                        <a:rPr lang="en-IN" sz="500" b="0" i="0" u="none" strike="noStrike">
                          <a:solidFill>
                            <a:srgbClr val="000000"/>
                          </a:solidFill>
                          <a:effectLst/>
                          <a:latin typeface="Calibri" panose="020F0502020204030204" pitchFamily="34" charset="0"/>
                        </a:rPr>
                        <a:t>Hyderabad</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76</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South Indian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3344728"/>
                  </a:ext>
                </a:extLst>
              </a:tr>
              <a:tr h="79213">
                <a:tc>
                  <a:txBody>
                    <a:bodyPr/>
                    <a:lstStyle/>
                    <a:p>
                      <a:pPr algn="l" fontAlgn="b"/>
                      <a:r>
                        <a:rPr lang="en-IN" sz="500" b="0" i="0" u="none" strike="noStrike">
                          <a:solidFill>
                            <a:srgbClr val="000000"/>
                          </a:solidFill>
                          <a:effectLst/>
                          <a:latin typeface="Calibri" panose="020F0502020204030204" pitchFamily="34" charset="0"/>
                        </a:rPr>
                        <a:t>Kolkata</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22</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Bengali</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0261145"/>
                  </a:ext>
                </a:extLst>
              </a:tr>
              <a:tr h="79213">
                <a:tc>
                  <a:txBody>
                    <a:bodyPr/>
                    <a:lstStyle/>
                    <a:p>
                      <a:pPr algn="l" fontAlgn="b"/>
                      <a:r>
                        <a:rPr lang="en-IN" sz="500" b="0" i="0" u="none" strike="noStrike">
                          <a:solidFill>
                            <a:srgbClr val="000000"/>
                          </a:solidFill>
                          <a:effectLst/>
                          <a:latin typeface="Calibri" panose="020F0502020204030204" pitchFamily="34" charset="0"/>
                        </a:rPr>
                        <a:t>Kolkata</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20</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Biryani</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6223333"/>
                  </a:ext>
                </a:extLst>
              </a:tr>
              <a:tr h="79213">
                <a:tc>
                  <a:txBody>
                    <a:bodyPr/>
                    <a:lstStyle/>
                    <a:p>
                      <a:pPr algn="l" fontAlgn="b"/>
                      <a:r>
                        <a:rPr lang="en-IN" sz="500" b="0" i="0" u="none" strike="noStrike">
                          <a:solidFill>
                            <a:srgbClr val="000000"/>
                          </a:solidFill>
                          <a:effectLst/>
                          <a:latin typeface="Calibri" panose="020F0502020204030204" pitchFamily="34" charset="0"/>
                        </a:rPr>
                        <a:t>Kolkata</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IN" sz="500" b="0" i="0" u="none" strike="noStrike">
                          <a:solidFill>
                            <a:srgbClr val="000000"/>
                          </a:solidFill>
                          <a:effectLst/>
                          <a:latin typeface="Calibri" panose="020F0502020204030204" pitchFamily="34" charset="0"/>
                        </a:rPr>
                        <a:t>52</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500" b="0" i="0" u="none" strike="noStrike">
                          <a:solidFill>
                            <a:srgbClr val="000000"/>
                          </a:solidFill>
                          <a:effectLst/>
                          <a:latin typeface="Calibri" panose="020F0502020204030204" pitchFamily="34" charset="0"/>
                        </a:rPr>
                        <a:t>Chinese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98237413"/>
                  </a:ext>
                </a:extLst>
              </a:tr>
              <a:tr h="79213">
                <a:tc>
                  <a:txBody>
                    <a:bodyPr/>
                    <a:lstStyle/>
                    <a:p>
                      <a:pPr algn="l" fontAlgn="b"/>
                      <a:r>
                        <a:rPr lang="en-IN" sz="500" b="0" i="0" u="none" strike="noStrike">
                          <a:solidFill>
                            <a:srgbClr val="000000"/>
                          </a:solidFill>
                          <a:effectLst/>
                          <a:latin typeface="Calibri" panose="020F0502020204030204" pitchFamily="34" charset="0"/>
                        </a:rPr>
                        <a:t>Kolkata</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18</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Desserts</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0516443"/>
                  </a:ext>
                </a:extLst>
              </a:tr>
              <a:tr h="79213">
                <a:tc>
                  <a:txBody>
                    <a:bodyPr/>
                    <a:lstStyle/>
                    <a:p>
                      <a:pPr algn="l" fontAlgn="b"/>
                      <a:r>
                        <a:rPr lang="en-IN" sz="500" b="0" i="0" u="none" strike="noStrike">
                          <a:solidFill>
                            <a:srgbClr val="000000"/>
                          </a:solidFill>
                          <a:effectLst/>
                          <a:latin typeface="Calibri" panose="020F0502020204030204" pitchFamily="34" charset="0"/>
                        </a:rPr>
                        <a:t>Kolkata</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28</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Fast Food</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41966"/>
                  </a:ext>
                </a:extLst>
              </a:tr>
              <a:tr h="79213">
                <a:tc>
                  <a:txBody>
                    <a:bodyPr/>
                    <a:lstStyle/>
                    <a:p>
                      <a:pPr algn="l" fontAlgn="b"/>
                      <a:r>
                        <a:rPr lang="en-IN" sz="500" b="0" i="0" u="none" strike="noStrike">
                          <a:solidFill>
                            <a:srgbClr val="000000"/>
                          </a:solidFill>
                          <a:effectLst/>
                          <a:latin typeface="Calibri" panose="020F0502020204030204" pitchFamily="34" charset="0"/>
                        </a:rPr>
                        <a:t>Kolkata</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66</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Indian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9938767"/>
                  </a:ext>
                </a:extLst>
              </a:tr>
              <a:tr h="79213">
                <a:tc>
                  <a:txBody>
                    <a:bodyPr/>
                    <a:lstStyle/>
                    <a:p>
                      <a:pPr algn="l" fontAlgn="b"/>
                      <a:r>
                        <a:rPr lang="en-IN" sz="500" b="0" i="0" u="none" strike="noStrike">
                          <a:solidFill>
                            <a:srgbClr val="000000"/>
                          </a:solidFill>
                          <a:effectLst/>
                          <a:latin typeface="Calibri" panose="020F0502020204030204" pitchFamily="34" charset="0"/>
                        </a:rPr>
                        <a:t>Kolkata</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28</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Indian,Chinese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204575"/>
                  </a:ext>
                </a:extLst>
              </a:tr>
              <a:tr h="79213">
                <a:tc>
                  <a:txBody>
                    <a:bodyPr/>
                    <a:lstStyle/>
                    <a:p>
                      <a:pPr algn="l" fontAlgn="b"/>
                      <a:r>
                        <a:rPr lang="en-IN" sz="500" b="0" i="0" u="none" strike="noStrike">
                          <a:solidFill>
                            <a:srgbClr val="000000"/>
                          </a:solidFill>
                          <a:effectLst/>
                          <a:latin typeface="Calibri" panose="020F0502020204030204" pitchFamily="34" charset="0"/>
                        </a:rPr>
                        <a:t>Kolkata</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23</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North Indian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272352"/>
                  </a:ext>
                </a:extLst>
              </a:tr>
              <a:tr h="79213">
                <a:tc>
                  <a:txBody>
                    <a:bodyPr/>
                    <a:lstStyle/>
                    <a:p>
                      <a:pPr algn="l" fontAlgn="b"/>
                      <a:r>
                        <a:rPr lang="en-IN" sz="500" b="0" i="0" u="none" strike="noStrike">
                          <a:solidFill>
                            <a:srgbClr val="000000"/>
                          </a:solidFill>
                          <a:effectLst/>
                          <a:latin typeface="Calibri" panose="020F0502020204030204" pitchFamily="34" charset="0"/>
                        </a:rPr>
                        <a:t>Kolkata</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17</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North Indian,Chinese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1696966"/>
                  </a:ext>
                </a:extLst>
              </a:tr>
              <a:tr h="79213">
                <a:tc>
                  <a:txBody>
                    <a:bodyPr/>
                    <a:lstStyle/>
                    <a:p>
                      <a:pPr algn="l" fontAlgn="b"/>
                      <a:r>
                        <a:rPr lang="en-IN" sz="500" b="0" i="0" u="none" strike="noStrike">
                          <a:solidFill>
                            <a:srgbClr val="000000"/>
                          </a:solidFill>
                          <a:effectLst/>
                          <a:latin typeface="Calibri" panose="020F0502020204030204" pitchFamily="34" charset="0"/>
                        </a:rPr>
                        <a:t>Kolkata</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24</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South Indian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7117790"/>
                  </a:ext>
                </a:extLst>
              </a:tr>
              <a:tr h="79213">
                <a:tc>
                  <a:txBody>
                    <a:bodyPr/>
                    <a:lstStyle/>
                    <a:p>
                      <a:pPr algn="l" fontAlgn="b"/>
                      <a:r>
                        <a:rPr lang="en-IN" sz="500" b="0" i="0" u="none" strike="noStrike">
                          <a:solidFill>
                            <a:srgbClr val="000000"/>
                          </a:solidFill>
                          <a:effectLst/>
                          <a:latin typeface="Calibri" panose="020F0502020204030204" pitchFamily="34" charset="0"/>
                        </a:rPr>
                        <a:t>Mumbai</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IN" sz="500" b="0" i="0" u="none" strike="noStrike">
                          <a:solidFill>
                            <a:srgbClr val="000000"/>
                          </a:solidFill>
                          <a:effectLst/>
                          <a:latin typeface="Calibri" panose="020F0502020204030204" pitchFamily="34" charset="0"/>
                        </a:rPr>
                        <a:t>64</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500" b="0" i="0" u="none" strike="noStrike">
                          <a:solidFill>
                            <a:srgbClr val="000000"/>
                          </a:solidFill>
                          <a:effectLst/>
                          <a:latin typeface="Calibri" panose="020F0502020204030204" pitchFamily="34" charset="0"/>
                        </a:rPr>
                        <a:t>Chinese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33765881"/>
                  </a:ext>
                </a:extLst>
              </a:tr>
              <a:tr h="79213">
                <a:tc>
                  <a:txBody>
                    <a:bodyPr/>
                    <a:lstStyle/>
                    <a:p>
                      <a:pPr algn="l" fontAlgn="b"/>
                      <a:r>
                        <a:rPr lang="en-IN" sz="500" b="0" i="0" u="none" strike="noStrike">
                          <a:solidFill>
                            <a:srgbClr val="000000"/>
                          </a:solidFill>
                          <a:effectLst/>
                          <a:latin typeface="Calibri" panose="020F0502020204030204" pitchFamily="34" charset="0"/>
                        </a:rPr>
                        <a:t>Mumbai</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32</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Fast Food</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8892100"/>
                  </a:ext>
                </a:extLst>
              </a:tr>
              <a:tr h="79213">
                <a:tc>
                  <a:txBody>
                    <a:bodyPr/>
                    <a:lstStyle/>
                    <a:p>
                      <a:pPr algn="l" fontAlgn="b"/>
                      <a:r>
                        <a:rPr lang="en-IN" sz="500" b="0" i="0" u="none" strike="noStrike">
                          <a:solidFill>
                            <a:srgbClr val="000000"/>
                          </a:solidFill>
                          <a:effectLst/>
                          <a:latin typeface="Calibri" panose="020F0502020204030204" pitchFamily="34" charset="0"/>
                        </a:rPr>
                        <a:t>Mumbai</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55</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Indian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0060082"/>
                  </a:ext>
                </a:extLst>
              </a:tr>
              <a:tr h="79213">
                <a:tc>
                  <a:txBody>
                    <a:bodyPr/>
                    <a:lstStyle/>
                    <a:p>
                      <a:pPr algn="l" fontAlgn="b"/>
                      <a:r>
                        <a:rPr lang="en-IN" sz="500" b="0" i="0" u="none" strike="noStrike">
                          <a:solidFill>
                            <a:srgbClr val="000000"/>
                          </a:solidFill>
                          <a:effectLst/>
                          <a:latin typeface="Calibri" panose="020F0502020204030204" pitchFamily="34" charset="0"/>
                        </a:rPr>
                        <a:t>Mumbai</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27</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Indian,Chinese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4614092"/>
                  </a:ext>
                </a:extLst>
              </a:tr>
              <a:tr h="79213">
                <a:tc>
                  <a:txBody>
                    <a:bodyPr/>
                    <a:lstStyle/>
                    <a:p>
                      <a:pPr algn="l" fontAlgn="b"/>
                      <a:r>
                        <a:rPr lang="en-IN" sz="500" b="0" i="0" u="none" strike="noStrike">
                          <a:solidFill>
                            <a:srgbClr val="000000"/>
                          </a:solidFill>
                          <a:effectLst/>
                          <a:latin typeface="Calibri" panose="020F0502020204030204" pitchFamily="34" charset="0"/>
                        </a:rPr>
                        <a:t>Mumbai</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29</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North Indian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1796308"/>
                  </a:ext>
                </a:extLst>
              </a:tr>
              <a:tr h="79213">
                <a:tc>
                  <a:txBody>
                    <a:bodyPr/>
                    <a:lstStyle/>
                    <a:p>
                      <a:pPr algn="l" fontAlgn="b"/>
                      <a:r>
                        <a:rPr lang="en-IN" sz="500" b="0" i="0" u="none" strike="noStrike">
                          <a:solidFill>
                            <a:srgbClr val="000000"/>
                          </a:solidFill>
                          <a:effectLst/>
                          <a:latin typeface="Calibri" panose="020F0502020204030204" pitchFamily="34" charset="0"/>
                        </a:rPr>
                        <a:t>Pune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17</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Bakery</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8004559"/>
                  </a:ext>
                </a:extLst>
              </a:tr>
              <a:tr h="79213">
                <a:tc>
                  <a:txBody>
                    <a:bodyPr/>
                    <a:lstStyle/>
                    <a:p>
                      <a:pPr algn="l" fontAlgn="b"/>
                      <a:r>
                        <a:rPr lang="en-IN" sz="500" b="0" i="0" u="none" strike="noStrike">
                          <a:solidFill>
                            <a:srgbClr val="000000"/>
                          </a:solidFill>
                          <a:effectLst/>
                          <a:latin typeface="Calibri" panose="020F0502020204030204" pitchFamily="34" charset="0"/>
                        </a:rPr>
                        <a:t>Pune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48</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Chinese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6446722"/>
                  </a:ext>
                </a:extLst>
              </a:tr>
              <a:tr h="79213">
                <a:tc>
                  <a:txBody>
                    <a:bodyPr/>
                    <a:lstStyle/>
                    <a:p>
                      <a:pPr algn="l" fontAlgn="b"/>
                      <a:r>
                        <a:rPr lang="en-IN" sz="500" b="0" i="0" u="none" strike="noStrike">
                          <a:solidFill>
                            <a:srgbClr val="000000"/>
                          </a:solidFill>
                          <a:effectLst/>
                          <a:latin typeface="Calibri" panose="020F0502020204030204" pitchFamily="34" charset="0"/>
                        </a:rPr>
                        <a:t>Pune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46</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Fast Food</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466082"/>
                  </a:ext>
                </a:extLst>
              </a:tr>
              <a:tr h="79213">
                <a:tc>
                  <a:txBody>
                    <a:bodyPr/>
                    <a:lstStyle/>
                    <a:p>
                      <a:pPr algn="l" fontAlgn="b"/>
                      <a:r>
                        <a:rPr lang="en-IN" sz="500" b="0" i="0" u="none" strike="noStrike">
                          <a:solidFill>
                            <a:srgbClr val="000000"/>
                          </a:solidFill>
                          <a:effectLst/>
                          <a:latin typeface="Calibri" panose="020F0502020204030204" pitchFamily="34" charset="0"/>
                        </a:rPr>
                        <a:t>Pune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IN" sz="500" b="0" i="0" u="none" strike="noStrike">
                          <a:solidFill>
                            <a:srgbClr val="000000"/>
                          </a:solidFill>
                          <a:effectLst/>
                          <a:latin typeface="Calibri" panose="020F0502020204030204" pitchFamily="34" charset="0"/>
                        </a:rPr>
                        <a:t>47</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500" b="0" i="0" u="none" strike="noStrike">
                          <a:solidFill>
                            <a:srgbClr val="000000"/>
                          </a:solidFill>
                          <a:effectLst/>
                          <a:latin typeface="Calibri" panose="020F0502020204030204" pitchFamily="34" charset="0"/>
                        </a:rPr>
                        <a:t>Indian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481902920"/>
                  </a:ext>
                </a:extLst>
              </a:tr>
              <a:tr h="79213">
                <a:tc>
                  <a:txBody>
                    <a:bodyPr/>
                    <a:lstStyle/>
                    <a:p>
                      <a:pPr algn="l" fontAlgn="b"/>
                      <a:r>
                        <a:rPr lang="en-IN" sz="500" b="0" i="0" u="none" strike="noStrike">
                          <a:solidFill>
                            <a:srgbClr val="000000"/>
                          </a:solidFill>
                          <a:effectLst/>
                          <a:latin typeface="Calibri" panose="020F0502020204030204" pitchFamily="34" charset="0"/>
                        </a:rPr>
                        <a:t>Pune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16</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Maharashtrian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311531"/>
                  </a:ext>
                </a:extLst>
              </a:tr>
              <a:tr h="79213">
                <a:tc>
                  <a:txBody>
                    <a:bodyPr/>
                    <a:lstStyle/>
                    <a:p>
                      <a:pPr algn="l" fontAlgn="b"/>
                      <a:r>
                        <a:rPr lang="en-IN" sz="500" b="0" i="0" u="none" strike="noStrike">
                          <a:solidFill>
                            <a:srgbClr val="000000"/>
                          </a:solidFill>
                          <a:effectLst/>
                          <a:latin typeface="Calibri" panose="020F0502020204030204" pitchFamily="34" charset="0"/>
                        </a:rPr>
                        <a:t>Pune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IN" sz="500" b="0" i="0" u="none" strike="noStrike">
                          <a:solidFill>
                            <a:srgbClr val="000000"/>
                          </a:solidFill>
                          <a:effectLst/>
                          <a:latin typeface="Calibri" panose="020F0502020204030204" pitchFamily="34" charset="0"/>
                        </a:rPr>
                        <a:t>40</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500" b="0" i="0" u="none" strike="noStrike">
                          <a:solidFill>
                            <a:srgbClr val="000000"/>
                          </a:solidFill>
                          <a:effectLst/>
                          <a:latin typeface="Calibri" panose="020F0502020204030204" pitchFamily="34" charset="0"/>
                        </a:rPr>
                        <a:t>North Indian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356212725"/>
                  </a:ext>
                </a:extLst>
              </a:tr>
              <a:tr h="79213">
                <a:tc>
                  <a:txBody>
                    <a:bodyPr/>
                    <a:lstStyle/>
                    <a:p>
                      <a:pPr algn="l" fontAlgn="b"/>
                      <a:r>
                        <a:rPr lang="en-IN" sz="500" b="0" i="0" u="none" strike="noStrike">
                          <a:solidFill>
                            <a:srgbClr val="000000"/>
                          </a:solidFill>
                          <a:effectLst/>
                          <a:latin typeface="Calibri" panose="020F0502020204030204" pitchFamily="34" charset="0"/>
                        </a:rPr>
                        <a:t>Pune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30</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North Indian,Chinese</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9715154"/>
                  </a:ext>
                </a:extLst>
              </a:tr>
              <a:tr h="79213">
                <a:tc>
                  <a:txBody>
                    <a:bodyPr/>
                    <a:lstStyle/>
                    <a:p>
                      <a:pPr algn="l" fontAlgn="b"/>
                      <a:r>
                        <a:rPr lang="en-IN" sz="500" b="0" i="0" u="none" strike="noStrike">
                          <a:solidFill>
                            <a:srgbClr val="000000"/>
                          </a:solidFill>
                          <a:effectLst/>
                          <a:latin typeface="Calibri" panose="020F0502020204030204" pitchFamily="34" charset="0"/>
                        </a:rPr>
                        <a:t>Surat</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40</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Fast Food</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7421728"/>
                  </a:ext>
                </a:extLst>
              </a:tr>
              <a:tr h="79213">
                <a:tc>
                  <a:txBody>
                    <a:bodyPr/>
                    <a:lstStyle/>
                    <a:p>
                      <a:pPr algn="l" fontAlgn="b"/>
                      <a:r>
                        <a:rPr lang="en-IN" sz="500" b="0" i="0" u="none" strike="noStrike">
                          <a:solidFill>
                            <a:srgbClr val="000000"/>
                          </a:solidFill>
                          <a:effectLst/>
                          <a:latin typeface="Calibri" panose="020F0502020204030204" pitchFamily="34" charset="0"/>
                        </a:rPr>
                        <a:t>Surat</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20</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a:solidFill>
                            <a:srgbClr val="000000"/>
                          </a:solidFill>
                          <a:effectLst/>
                          <a:latin typeface="Calibri" panose="020F0502020204030204" pitchFamily="34" charset="0"/>
                        </a:rPr>
                        <a:t>Indian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8124852"/>
                  </a:ext>
                </a:extLst>
              </a:tr>
              <a:tr h="79213">
                <a:tc>
                  <a:txBody>
                    <a:bodyPr/>
                    <a:lstStyle/>
                    <a:p>
                      <a:pPr algn="l" fontAlgn="b"/>
                      <a:r>
                        <a:rPr lang="en-IN" sz="500" b="0" i="0" u="none" strike="noStrike">
                          <a:solidFill>
                            <a:srgbClr val="000000"/>
                          </a:solidFill>
                          <a:effectLst/>
                          <a:latin typeface="Calibri" panose="020F0502020204030204" pitchFamily="34" charset="0"/>
                        </a:rPr>
                        <a:t>Surat</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500" b="0" i="0" u="none" strike="noStrike">
                          <a:solidFill>
                            <a:srgbClr val="000000"/>
                          </a:solidFill>
                          <a:effectLst/>
                          <a:latin typeface="Calibri" panose="020F0502020204030204" pitchFamily="34" charset="0"/>
                        </a:rPr>
                        <a:t>18</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500" b="0" i="0" u="none" strike="noStrike" dirty="0">
                          <a:solidFill>
                            <a:srgbClr val="000000"/>
                          </a:solidFill>
                          <a:effectLst/>
                          <a:latin typeface="Calibri" panose="020F0502020204030204" pitchFamily="34" charset="0"/>
                        </a:rPr>
                        <a:t>North Indian</a:t>
                      </a:r>
                    </a:p>
                  </a:txBody>
                  <a:tcPr marL="3961" marR="3961" marT="3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4602435"/>
                  </a:ext>
                </a:extLst>
              </a:tr>
            </a:tbl>
          </a:graphicData>
        </a:graphic>
      </p:graphicFrame>
      <p:sp>
        <p:nvSpPr>
          <p:cNvPr id="10" name="TextBox 9"/>
          <p:cNvSpPr txBox="1"/>
          <p:nvPr/>
        </p:nvSpPr>
        <p:spPr>
          <a:xfrm>
            <a:off x="605790" y="5390881"/>
            <a:ext cx="11498580" cy="1077218"/>
          </a:xfrm>
          <a:prstGeom prst="rect">
            <a:avLst/>
          </a:prstGeom>
          <a:noFill/>
        </p:spPr>
        <p:txBody>
          <a:bodyPr wrap="square" rtlCol="0">
            <a:spAutoFit/>
          </a:bodyPr>
          <a:lstStyle/>
          <a:p>
            <a:r>
              <a:rPr lang="en-US" sz="1600" dirty="0" smtClean="0"/>
              <a:t>Clustered column chart is used to determine the popular food type. The city and food type are plotted in x axis and count of food type are plotted in y axis. Since there are many types of cuisines the filter used here is count of food type greater than 15.Except Kolkata and Mumbai where Chinese food ranks the first place, cities like Ahmadabad, Chennai , Hyderabad and Pune where Indian food tops.North Indian food tops in Delhi and Pune.South Indian food tops in Bangalore</a:t>
            </a:r>
            <a:endParaRPr lang="en-IN" sz="1600" dirty="0"/>
          </a:p>
        </p:txBody>
      </p:sp>
    </p:spTree>
    <p:extLst>
      <p:ext uri="{BB962C8B-B14F-4D97-AF65-F5344CB8AC3E}">
        <p14:creationId xmlns:p14="http://schemas.microsoft.com/office/powerpoint/2010/main" val="38337198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1927"/>
            <a:ext cx="8596668" cy="1320800"/>
          </a:xfrm>
        </p:spPr>
        <p:txBody>
          <a:bodyPr/>
          <a:lstStyle/>
          <a:p>
            <a:r>
              <a:rPr lang="en-US" dirty="0" smtClean="0"/>
              <a:t>Top Rated Swiggy Restaurants</a:t>
            </a:r>
            <a:endParaRPr lang="en-IN" dirty="0"/>
          </a:p>
        </p:txBody>
      </p:sp>
      <p:pic>
        <p:nvPicPr>
          <p:cNvPr id="4" name="Content Placeholder 3"/>
          <p:cNvPicPr>
            <a:picLocks noGrp="1"/>
          </p:cNvPicPr>
          <p:nvPr>
            <p:ph idx="1"/>
          </p:nvPr>
        </p:nvPicPr>
        <p:blipFill>
          <a:blip r:embed="rId2"/>
          <a:stretch>
            <a:fillRect/>
          </a:stretch>
        </p:blipFill>
        <p:spPr>
          <a:xfrm>
            <a:off x="631615" y="1074739"/>
            <a:ext cx="2880109" cy="1942781"/>
          </a:xfrm>
          <a:prstGeom prst="rect">
            <a:avLst/>
          </a:prstGeom>
        </p:spPr>
      </p:pic>
      <p:pic>
        <p:nvPicPr>
          <p:cNvPr id="5" name="Picture 4"/>
          <p:cNvPicPr/>
          <p:nvPr/>
        </p:nvPicPr>
        <p:blipFill>
          <a:blip r:embed="rId3"/>
          <a:stretch>
            <a:fillRect/>
          </a:stretch>
        </p:blipFill>
        <p:spPr>
          <a:xfrm>
            <a:off x="4007485" y="1074738"/>
            <a:ext cx="3376295" cy="1942781"/>
          </a:xfrm>
          <a:prstGeom prst="rect">
            <a:avLst/>
          </a:prstGeom>
        </p:spPr>
      </p:pic>
      <p:pic>
        <p:nvPicPr>
          <p:cNvPr id="6" name="Picture 5"/>
          <p:cNvPicPr/>
          <p:nvPr/>
        </p:nvPicPr>
        <p:blipFill>
          <a:blip r:embed="rId4"/>
          <a:stretch>
            <a:fillRect/>
          </a:stretch>
        </p:blipFill>
        <p:spPr>
          <a:xfrm>
            <a:off x="7730951" y="1074738"/>
            <a:ext cx="3483186" cy="2034220"/>
          </a:xfrm>
          <a:prstGeom prst="rect">
            <a:avLst/>
          </a:prstGeom>
        </p:spPr>
      </p:pic>
      <p:pic>
        <p:nvPicPr>
          <p:cNvPr id="7" name="Picture 6"/>
          <p:cNvPicPr/>
          <p:nvPr/>
        </p:nvPicPr>
        <p:blipFill>
          <a:blip r:embed="rId5"/>
          <a:stretch>
            <a:fillRect/>
          </a:stretch>
        </p:blipFill>
        <p:spPr>
          <a:xfrm>
            <a:off x="631615" y="3488218"/>
            <a:ext cx="3037416" cy="1839908"/>
          </a:xfrm>
          <a:prstGeom prst="rect">
            <a:avLst/>
          </a:prstGeom>
        </p:spPr>
      </p:pic>
      <p:pic>
        <p:nvPicPr>
          <p:cNvPr id="8" name="Picture 7"/>
          <p:cNvPicPr/>
          <p:nvPr/>
        </p:nvPicPr>
        <p:blipFill>
          <a:blip r:embed="rId6"/>
          <a:stretch>
            <a:fillRect/>
          </a:stretch>
        </p:blipFill>
        <p:spPr>
          <a:xfrm>
            <a:off x="4201795" y="3488218"/>
            <a:ext cx="3410585" cy="1839908"/>
          </a:xfrm>
          <a:prstGeom prst="rect">
            <a:avLst/>
          </a:prstGeom>
        </p:spPr>
      </p:pic>
      <p:sp>
        <p:nvSpPr>
          <p:cNvPr id="10" name="TextBox 9"/>
          <p:cNvSpPr txBox="1"/>
          <p:nvPr/>
        </p:nvSpPr>
        <p:spPr>
          <a:xfrm>
            <a:off x="971550" y="5692140"/>
            <a:ext cx="10515600" cy="923330"/>
          </a:xfrm>
          <a:prstGeom prst="rect">
            <a:avLst/>
          </a:prstGeom>
          <a:noFill/>
        </p:spPr>
        <p:txBody>
          <a:bodyPr wrap="square" rtlCol="0">
            <a:spAutoFit/>
          </a:bodyPr>
          <a:lstStyle/>
          <a:p>
            <a:r>
              <a:rPr lang="en-US" dirty="0" smtClean="0"/>
              <a:t>Stacked area chart was used to identify the top rated swiggy restaurant whose ratings are greater than or equal to 4.5 , the data is exported and analysed.The count of the ratings are displayed in the table.</a:t>
            </a:r>
            <a:endParaRPr lang="en-IN" dirty="0"/>
          </a:p>
        </p:txBody>
      </p:sp>
      <p:graphicFrame>
        <p:nvGraphicFramePr>
          <p:cNvPr id="11" name="Table 10"/>
          <p:cNvGraphicFramePr>
            <a:graphicFrameLocks noGrp="1"/>
          </p:cNvGraphicFramePr>
          <p:nvPr>
            <p:extLst>
              <p:ext uri="{D42A27DB-BD31-4B8C-83A1-F6EECF244321}">
                <p14:modId xmlns:p14="http://schemas.microsoft.com/office/powerpoint/2010/main" val="668523970"/>
              </p:ext>
            </p:extLst>
          </p:nvPr>
        </p:nvGraphicFramePr>
        <p:xfrm>
          <a:off x="8054802" y="3668144"/>
          <a:ext cx="2438400" cy="1509713"/>
        </p:xfrm>
        <a:graphic>
          <a:graphicData uri="http://schemas.openxmlformats.org/drawingml/2006/table">
            <a:tbl>
              <a:tblPr>
                <a:tableStyleId>{5C22544A-7EE6-4342-B048-85BDC9FD1C3A}</a:tableStyleId>
              </a:tblPr>
              <a:tblGrid>
                <a:gridCol w="1397000">
                  <a:extLst>
                    <a:ext uri="{9D8B030D-6E8A-4147-A177-3AD203B41FA5}">
                      <a16:colId xmlns:a16="http://schemas.microsoft.com/office/drawing/2014/main" val="825804564"/>
                    </a:ext>
                  </a:extLst>
                </a:gridCol>
                <a:gridCol w="1041400">
                  <a:extLst>
                    <a:ext uri="{9D8B030D-6E8A-4147-A177-3AD203B41FA5}">
                      <a16:colId xmlns:a16="http://schemas.microsoft.com/office/drawing/2014/main" val="1122223415"/>
                    </a:ext>
                  </a:extLst>
                </a:gridCol>
              </a:tblGrid>
              <a:tr h="190500">
                <a:tc>
                  <a:txBody>
                    <a:bodyPr/>
                    <a:lstStyle/>
                    <a:p>
                      <a:pPr>
                        <a:lnSpc>
                          <a:spcPct val="107000"/>
                        </a:lnSpc>
                        <a:spcAft>
                          <a:spcPts val="800"/>
                        </a:spcAft>
                      </a:pPr>
                      <a:r>
                        <a:rPr lang="en-IN" sz="1100">
                          <a:effectLst/>
                        </a:rPr>
                        <a:t>Average Ratings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Count of Ratings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967042318"/>
                  </a:ext>
                </a:extLst>
              </a:tr>
              <a:tr h="190500">
                <a:tc>
                  <a:txBody>
                    <a:bodyPr/>
                    <a:lstStyle/>
                    <a:p>
                      <a:pPr>
                        <a:lnSpc>
                          <a:spcPct val="107000"/>
                        </a:lnSpc>
                        <a:spcAft>
                          <a:spcPts val="800"/>
                        </a:spcAft>
                      </a:pPr>
                      <a:r>
                        <a:rPr lang="en-IN" sz="11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3823003199"/>
                  </a:ext>
                </a:extLst>
              </a:tr>
              <a:tr h="190500">
                <a:tc>
                  <a:txBody>
                    <a:bodyPr/>
                    <a:lstStyle/>
                    <a:p>
                      <a:pPr>
                        <a:lnSpc>
                          <a:spcPct val="107000"/>
                        </a:lnSpc>
                        <a:spcAft>
                          <a:spcPts val="800"/>
                        </a:spcAft>
                      </a:pPr>
                      <a:r>
                        <a:rPr lang="en-IN" sz="1100">
                          <a:effectLst/>
                        </a:rPr>
                        <a:t>4.9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227674703"/>
                  </a:ext>
                </a:extLst>
              </a:tr>
              <a:tr h="0">
                <a:tc>
                  <a:txBody>
                    <a:bodyPr/>
                    <a:lstStyle/>
                    <a:p>
                      <a:pPr>
                        <a:lnSpc>
                          <a:spcPct val="107000"/>
                        </a:lnSpc>
                        <a:spcAft>
                          <a:spcPts val="800"/>
                        </a:spcAft>
                      </a:pPr>
                      <a:r>
                        <a:rPr lang="en-IN" sz="1100">
                          <a:effectLst/>
                        </a:rPr>
                        <a:t>4.8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21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1460423577"/>
                  </a:ext>
                </a:extLst>
              </a:tr>
              <a:tr h="190500">
                <a:tc>
                  <a:txBody>
                    <a:bodyPr/>
                    <a:lstStyle/>
                    <a:p>
                      <a:pPr>
                        <a:lnSpc>
                          <a:spcPct val="107000"/>
                        </a:lnSpc>
                        <a:spcAft>
                          <a:spcPts val="800"/>
                        </a:spcAft>
                      </a:pPr>
                      <a:r>
                        <a:rPr lang="en-IN" sz="1100">
                          <a:effectLst/>
                        </a:rPr>
                        <a:t>4.7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66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2433372559"/>
                  </a:ext>
                </a:extLst>
              </a:tr>
              <a:tr h="190500">
                <a:tc>
                  <a:txBody>
                    <a:bodyPr/>
                    <a:lstStyle/>
                    <a:p>
                      <a:pPr>
                        <a:lnSpc>
                          <a:spcPct val="107000"/>
                        </a:lnSpc>
                        <a:spcAft>
                          <a:spcPts val="800"/>
                        </a:spcAft>
                      </a:pPr>
                      <a:r>
                        <a:rPr lang="en-IN" sz="1100">
                          <a:effectLst/>
                        </a:rPr>
                        <a:t>4.6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133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523027313"/>
                  </a:ext>
                </a:extLst>
              </a:tr>
              <a:tr h="190500">
                <a:tc>
                  <a:txBody>
                    <a:bodyPr/>
                    <a:lstStyle/>
                    <a:p>
                      <a:pPr>
                        <a:lnSpc>
                          <a:spcPct val="107000"/>
                        </a:lnSpc>
                        <a:spcAft>
                          <a:spcPts val="800"/>
                        </a:spcAft>
                      </a:pPr>
                      <a:r>
                        <a:rPr lang="en-IN" sz="1100">
                          <a:effectLst/>
                        </a:rPr>
                        <a:t>4.5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dirty="0">
                          <a:effectLst/>
                        </a:rPr>
                        <a:t>9</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1993272456"/>
                  </a:ext>
                </a:extLst>
              </a:tr>
            </a:tbl>
          </a:graphicData>
        </a:graphic>
      </p:graphicFrame>
    </p:spTree>
    <p:extLst>
      <p:ext uri="{BB962C8B-B14F-4D97-AF65-F5344CB8AC3E}">
        <p14:creationId xmlns:p14="http://schemas.microsoft.com/office/powerpoint/2010/main" val="12904684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014" y="282156"/>
            <a:ext cx="10421196" cy="739140"/>
          </a:xfrm>
        </p:spPr>
        <p:txBody>
          <a:bodyPr/>
          <a:lstStyle/>
          <a:p>
            <a:r>
              <a:rPr lang="en-US" b="1" dirty="0"/>
              <a:t>Correlation of Factors Affecting Average Rating</a:t>
            </a:r>
            <a:endParaRPr lang="en-IN" dirty="0"/>
          </a:p>
        </p:txBody>
      </p:sp>
      <p:sp>
        <p:nvSpPr>
          <p:cNvPr id="5" name="TextBox 4"/>
          <p:cNvSpPr txBox="1"/>
          <p:nvPr/>
        </p:nvSpPr>
        <p:spPr>
          <a:xfrm>
            <a:off x="830157" y="3393864"/>
            <a:ext cx="9566910" cy="523220"/>
          </a:xfrm>
          <a:prstGeom prst="rect">
            <a:avLst/>
          </a:prstGeom>
          <a:noFill/>
        </p:spPr>
        <p:txBody>
          <a:bodyPr wrap="square" rtlCol="0">
            <a:spAutoFit/>
          </a:bodyPr>
          <a:lstStyle/>
          <a:p>
            <a:r>
              <a:rPr lang="en-US" sz="1400" dirty="0" smtClean="0"/>
              <a:t>When the delivery time is between 24-29 minutes the rating is high which is about 4% out of 5%. More the delivery time , less the rating.</a:t>
            </a:r>
            <a:endParaRPr lang="en-IN" sz="1400" dirty="0"/>
          </a:p>
        </p:txBody>
      </p:sp>
      <p:pic>
        <p:nvPicPr>
          <p:cNvPr id="9" name="Picture 8"/>
          <p:cNvPicPr/>
          <p:nvPr/>
        </p:nvPicPr>
        <p:blipFill>
          <a:blip r:embed="rId2"/>
          <a:stretch>
            <a:fillRect/>
          </a:stretch>
        </p:blipFill>
        <p:spPr>
          <a:xfrm>
            <a:off x="2521585" y="976420"/>
            <a:ext cx="5731510" cy="2463165"/>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2583359634"/>
              </p:ext>
            </p:extLst>
          </p:nvPr>
        </p:nvGraphicFramePr>
        <p:xfrm>
          <a:off x="1357419" y="4133849"/>
          <a:ext cx="2527300" cy="2463800"/>
        </p:xfrm>
        <a:graphic>
          <a:graphicData uri="http://schemas.openxmlformats.org/drawingml/2006/table">
            <a:tbl>
              <a:tblPr>
                <a:tableStyleId>{5C22544A-7EE6-4342-B048-85BDC9FD1C3A}</a:tableStyleId>
              </a:tblPr>
              <a:tblGrid>
                <a:gridCol w="1181100">
                  <a:extLst>
                    <a:ext uri="{9D8B030D-6E8A-4147-A177-3AD203B41FA5}">
                      <a16:colId xmlns:a16="http://schemas.microsoft.com/office/drawing/2014/main" val="2278859519"/>
                    </a:ext>
                  </a:extLst>
                </a:gridCol>
                <a:gridCol w="1346200">
                  <a:extLst>
                    <a:ext uri="{9D8B030D-6E8A-4147-A177-3AD203B41FA5}">
                      <a16:colId xmlns:a16="http://schemas.microsoft.com/office/drawing/2014/main" val="4104988286"/>
                    </a:ext>
                  </a:extLst>
                </a:gridCol>
              </a:tblGrid>
              <a:tr h="190500">
                <a:tc>
                  <a:txBody>
                    <a:bodyPr/>
                    <a:lstStyle/>
                    <a:p>
                      <a:pPr>
                        <a:lnSpc>
                          <a:spcPct val="107000"/>
                        </a:lnSpc>
                        <a:spcAft>
                          <a:spcPts val="800"/>
                        </a:spcAft>
                      </a:pPr>
                      <a:r>
                        <a:rPr lang="en-IN" sz="1100">
                          <a:effectLst/>
                        </a:rPr>
                        <a:t>Avg ratings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Count of Total ratings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2854577565"/>
                  </a:ext>
                </a:extLst>
              </a:tr>
              <a:tr h="190500">
                <a:tc>
                  <a:txBody>
                    <a:bodyPr/>
                    <a:lstStyle/>
                    <a:p>
                      <a:pPr>
                        <a:lnSpc>
                          <a:spcPct val="107000"/>
                        </a:lnSpc>
                        <a:spcAft>
                          <a:spcPts val="800"/>
                        </a:spcAft>
                      </a:pPr>
                      <a:r>
                        <a:rPr lang="en-IN" sz="1100">
                          <a:effectLst/>
                        </a:rPr>
                        <a:t>2.9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2163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3761015713"/>
                  </a:ext>
                </a:extLst>
              </a:tr>
              <a:tr h="190500">
                <a:tc>
                  <a:txBody>
                    <a:bodyPr/>
                    <a:lstStyle/>
                    <a:p>
                      <a:pPr>
                        <a:lnSpc>
                          <a:spcPct val="107000"/>
                        </a:lnSpc>
                        <a:spcAft>
                          <a:spcPts val="800"/>
                        </a:spcAft>
                      </a:pPr>
                      <a:r>
                        <a:rPr lang="en-IN" sz="1100">
                          <a:effectLst/>
                        </a:rPr>
                        <a:t>4.3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558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2970018577"/>
                  </a:ext>
                </a:extLst>
              </a:tr>
              <a:tr h="190500">
                <a:tc>
                  <a:txBody>
                    <a:bodyPr/>
                    <a:lstStyle/>
                    <a:p>
                      <a:pPr>
                        <a:lnSpc>
                          <a:spcPct val="107000"/>
                        </a:lnSpc>
                        <a:spcAft>
                          <a:spcPts val="800"/>
                        </a:spcAft>
                      </a:pPr>
                      <a:r>
                        <a:rPr lang="en-IN" sz="1100">
                          <a:effectLst/>
                        </a:rPr>
                        <a:t>4.2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517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3686020482"/>
                  </a:ext>
                </a:extLst>
              </a:tr>
              <a:tr h="190500">
                <a:tc>
                  <a:txBody>
                    <a:bodyPr/>
                    <a:lstStyle/>
                    <a:p>
                      <a:pPr>
                        <a:lnSpc>
                          <a:spcPct val="107000"/>
                        </a:lnSpc>
                        <a:spcAft>
                          <a:spcPts val="800"/>
                        </a:spcAft>
                      </a:pPr>
                      <a:r>
                        <a:rPr lang="en-IN" sz="1100">
                          <a:effectLst/>
                        </a:rPr>
                        <a:t>4.1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512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3952997236"/>
                  </a:ext>
                </a:extLst>
              </a:tr>
              <a:tr h="190500">
                <a:tc>
                  <a:txBody>
                    <a:bodyPr/>
                    <a:lstStyle/>
                    <a:p>
                      <a:pPr>
                        <a:lnSpc>
                          <a:spcPct val="107000"/>
                        </a:lnSpc>
                        <a:spcAft>
                          <a:spcPts val="800"/>
                        </a:spcAft>
                      </a:pPr>
                      <a:r>
                        <a:rPr lang="en-IN" sz="1100">
                          <a:effectLst/>
                        </a:rPr>
                        <a:t>4.4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381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2823809351"/>
                  </a:ext>
                </a:extLst>
              </a:tr>
              <a:tr h="190500">
                <a:tc>
                  <a:txBody>
                    <a:bodyPr/>
                    <a:lstStyle/>
                    <a:p>
                      <a:pPr>
                        <a:lnSpc>
                          <a:spcPct val="107000"/>
                        </a:lnSpc>
                        <a:spcAft>
                          <a:spcPts val="800"/>
                        </a:spcAft>
                      </a:pPr>
                      <a:r>
                        <a:rPr lang="en-IN" sz="11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374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2119363945"/>
                  </a:ext>
                </a:extLst>
              </a:tr>
              <a:tr h="190500">
                <a:tc>
                  <a:txBody>
                    <a:bodyPr/>
                    <a:lstStyle/>
                    <a:p>
                      <a:pPr>
                        <a:lnSpc>
                          <a:spcPct val="107000"/>
                        </a:lnSpc>
                        <a:spcAft>
                          <a:spcPts val="800"/>
                        </a:spcAft>
                      </a:pPr>
                      <a:r>
                        <a:rPr lang="en-IN" sz="1100">
                          <a:effectLst/>
                        </a:rPr>
                        <a:t>3.9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305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2837722874"/>
                  </a:ext>
                </a:extLst>
              </a:tr>
              <a:tr h="190500">
                <a:tc>
                  <a:txBody>
                    <a:bodyPr/>
                    <a:lstStyle/>
                    <a:p>
                      <a:pPr>
                        <a:lnSpc>
                          <a:spcPct val="107000"/>
                        </a:lnSpc>
                        <a:spcAft>
                          <a:spcPts val="800"/>
                        </a:spcAft>
                      </a:pPr>
                      <a:r>
                        <a:rPr lang="en-IN" sz="1100">
                          <a:effectLst/>
                        </a:rPr>
                        <a:t>3.8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217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2243918798"/>
                  </a:ext>
                </a:extLst>
              </a:tr>
              <a:tr h="190500">
                <a:tc>
                  <a:txBody>
                    <a:bodyPr/>
                    <a:lstStyle/>
                    <a:p>
                      <a:pPr>
                        <a:lnSpc>
                          <a:spcPct val="107000"/>
                        </a:lnSpc>
                        <a:spcAft>
                          <a:spcPts val="800"/>
                        </a:spcAft>
                      </a:pPr>
                      <a:r>
                        <a:rPr lang="en-IN" sz="1100">
                          <a:effectLst/>
                        </a:rPr>
                        <a:t>4.5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212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3602075536"/>
                  </a:ext>
                </a:extLst>
              </a:tr>
              <a:tr h="190500">
                <a:tc>
                  <a:txBody>
                    <a:bodyPr/>
                    <a:lstStyle/>
                    <a:p>
                      <a:pPr>
                        <a:lnSpc>
                          <a:spcPct val="107000"/>
                        </a:lnSpc>
                        <a:spcAft>
                          <a:spcPts val="800"/>
                        </a:spcAft>
                      </a:pPr>
                      <a:r>
                        <a:rPr lang="en-IN" sz="1100">
                          <a:effectLst/>
                        </a:rPr>
                        <a:t>3.7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a:effectLst/>
                        </a:rPr>
                        <a:t>142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4228451473"/>
                  </a:ext>
                </a:extLst>
              </a:tr>
              <a:tr h="190500">
                <a:tc>
                  <a:txBody>
                    <a:bodyPr/>
                    <a:lstStyle/>
                    <a:p>
                      <a:pPr>
                        <a:lnSpc>
                          <a:spcPct val="107000"/>
                        </a:lnSpc>
                        <a:spcAft>
                          <a:spcPts val="800"/>
                        </a:spcAft>
                      </a:pPr>
                      <a:r>
                        <a:rPr lang="en-IN" sz="1100">
                          <a:effectLst/>
                        </a:rPr>
                        <a:t>4.6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tc>
                  <a:txBody>
                    <a:bodyPr/>
                    <a:lstStyle/>
                    <a:p>
                      <a:pPr>
                        <a:lnSpc>
                          <a:spcPct val="107000"/>
                        </a:lnSpc>
                        <a:spcAft>
                          <a:spcPts val="800"/>
                        </a:spcAft>
                      </a:pPr>
                      <a:r>
                        <a:rPr lang="en-IN" sz="1100" dirty="0">
                          <a:effectLst/>
                        </a:rPr>
                        <a:t>108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b"/>
                </a:tc>
                <a:extLst>
                  <a:ext uri="{0D108BD9-81ED-4DB2-BD59-A6C34878D82A}">
                    <a16:rowId xmlns:a16="http://schemas.microsoft.com/office/drawing/2014/main" val="731168635"/>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123530296"/>
              </p:ext>
            </p:extLst>
          </p:nvPr>
        </p:nvGraphicFramePr>
        <p:xfrm>
          <a:off x="4120886" y="3917084"/>
          <a:ext cx="2178314" cy="2946237"/>
        </p:xfrm>
        <a:graphic>
          <a:graphicData uri="http://schemas.openxmlformats.org/drawingml/2006/table">
            <a:tbl>
              <a:tblPr firstRow="1" firstCol="1" bandRow="1">
                <a:tableStyleId>{5C22544A-7EE6-4342-B048-85BDC9FD1C3A}</a:tableStyleId>
              </a:tblPr>
              <a:tblGrid>
                <a:gridCol w="785206">
                  <a:extLst>
                    <a:ext uri="{9D8B030D-6E8A-4147-A177-3AD203B41FA5}">
                      <a16:colId xmlns:a16="http://schemas.microsoft.com/office/drawing/2014/main" val="3390128353"/>
                    </a:ext>
                  </a:extLst>
                </a:gridCol>
                <a:gridCol w="1393108">
                  <a:extLst>
                    <a:ext uri="{9D8B030D-6E8A-4147-A177-3AD203B41FA5}">
                      <a16:colId xmlns:a16="http://schemas.microsoft.com/office/drawing/2014/main" val="1875905329"/>
                    </a:ext>
                  </a:extLst>
                </a:gridCol>
              </a:tblGrid>
              <a:tr h="337149">
                <a:tc>
                  <a:txBody>
                    <a:bodyPr/>
                    <a:lstStyle/>
                    <a:p>
                      <a:pPr>
                        <a:lnSpc>
                          <a:spcPct val="107000"/>
                        </a:lnSpc>
                        <a:spcAft>
                          <a:spcPts val="0"/>
                        </a:spcAft>
                      </a:pPr>
                      <a:r>
                        <a:rPr lang="en-IN" sz="1000"/>
                        <a:t>Price</a:t>
                      </a:r>
                    </a:p>
                  </a:txBody>
                  <a:tcPr marL="68580" marR="68580" marT="0" marB="0" anchor="ctr"/>
                </a:tc>
                <a:tc>
                  <a:txBody>
                    <a:bodyPr/>
                    <a:lstStyle/>
                    <a:p>
                      <a:pPr>
                        <a:lnSpc>
                          <a:spcPct val="107000"/>
                        </a:lnSpc>
                        <a:spcAft>
                          <a:spcPts val="0"/>
                        </a:spcAft>
                      </a:pPr>
                      <a:r>
                        <a:rPr lang="en-IN" sz="1000"/>
                        <a:t>Average  ratings</a:t>
                      </a:r>
                    </a:p>
                  </a:txBody>
                  <a:tcPr marL="68580" marR="68580" marT="0" marB="0" anchor="ctr"/>
                </a:tc>
                <a:extLst>
                  <a:ext uri="{0D108BD9-81ED-4DB2-BD59-A6C34878D82A}">
                    <a16:rowId xmlns:a16="http://schemas.microsoft.com/office/drawing/2014/main" val="2697944809"/>
                  </a:ext>
                </a:extLst>
              </a:tr>
              <a:tr h="162373">
                <a:tc>
                  <a:txBody>
                    <a:bodyPr/>
                    <a:lstStyle/>
                    <a:p>
                      <a:pPr algn="r">
                        <a:lnSpc>
                          <a:spcPct val="107000"/>
                        </a:lnSpc>
                        <a:spcAft>
                          <a:spcPts val="0"/>
                        </a:spcAft>
                      </a:pPr>
                      <a:r>
                        <a:rPr lang="en-IN" sz="1000"/>
                        <a:t>850</a:t>
                      </a:r>
                    </a:p>
                  </a:txBody>
                  <a:tcPr marL="68580" marR="68580" marT="0" marB="0" anchor="ctr"/>
                </a:tc>
                <a:tc>
                  <a:txBody>
                    <a:bodyPr/>
                    <a:lstStyle/>
                    <a:p>
                      <a:pPr algn="r">
                        <a:lnSpc>
                          <a:spcPct val="107000"/>
                        </a:lnSpc>
                        <a:spcAft>
                          <a:spcPts val="0"/>
                        </a:spcAft>
                      </a:pPr>
                      <a:r>
                        <a:rPr lang="en-IN" sz="1000"/>
                        <a:t>4.2</a:t>
                      </a:r>
                    </a:p>
                  </a:txBody>
                  <a:tcPr marL="68580" marR="68580" marT="0" marB="0" anchor="ctr"/>
                </a:tc>
                <a:extLst>
                  <a:ext uri="{0D108BD9-81ED-4DB2-BD59-A6C34878D82A}">
                    <a16:rowId xmlns:a16="http://schemas.microsoft.com/office/drawing/2014/main" val="1649283531"/>
                  </a:ext>
                </a:extLst>
              </a:tr>
              <a:tr h="162373">
                <a:tc>
                  <a:txBody>
                    <a:bodyPr/>
                    <a:lstStyle/>
                    <a:p>
                      <a:pPr algn="r">
                        <a:lnSpc>
                          <a:spcPct val="107000"/>
                        </a:lnSpc>
                        <a:spcAft>
                          <a:spcPts val="0"/>
                        </a:spcAft>
                      </a:pPr>
                      <a:r>
                        <a:rPr lang="en-IN" sz="1000"/>
                        <a:t>1000</a:t>
                      </a:r>
                    </a:p>
                  </a:txBody>
                  <a:tcPr marL="68580" marR="68580" marT="0" marB="0" anchor="ctr"/>
                </a:tc>
                <a:tc>
                  <a:txBody>
                    <a:bodyPr/>
                    <a:lstStyle/>
                    <a:p>
                      <a:pPr algn="r">
                        <a:lnSpc>
                          <a:spcPct val="107000"/>
                        </a:lnSpc>
                        <a:spcAft>
                          <a:spcPts val="0"/>
                        </a:spcAft>
                      </a:pPr>
                      <a:r>
                        <a:rPr lang="en-IN" sz="1000"/>
                        <a:t>3.8</a:t>
                      </a:r>
                    </a:p>
                  </a:txBody>
                  <a:tcPr marL="68580" marR="68580" marT="0" marB="0" anchor="ctr"/>
                </a:tc>
                <a:extLst>
                  <a:ext uri="{0D108BD9-81ED-4DB2-BD59-A6C34878D82A}">
                    <a16:rowId xmlns:a16="http://schemas.microsoft.com/office/drawing/2014/main" val="423650695"/>
                  </a:ext>
                </a:extLst>
              </a:tr>
              <a:tr h="162373">
                <a:tc>
                  <a:txBody>
                    <a:bodyPr/>
                    <a:lstStyle/>
                    <a:p>
                      <a:pPr algn="r">
                        <a:lnSpc>
                          <a:spcPct val="107000"/>
                        </a:lnSpc>
                        <a:spcAft>
                          <a:spcPts val="0"/>
                        </a:spcAft>
                      </a:pPr>
                      <a:r>
                        <a:rPr lang="en-IN" sz="1000"/>
                        <a:t>1500</a:t>
                      </a:r>
                    </a:p>
                  </a:txBody>
                  <a:tcPr marL="68580" marR="68580" marT="0" marB="0" anchor="ctr"/>
                </a:tc>
                <a:tc>
                  <a:txBody>
                    <a:bodyPr/>
                    <a:lstStyle/>
                    <a:p>
                      <a:pPr algn="r">
                        <a:lnSpc>
                          <a:spcPct val="107000"/>
                        </a:lnSpc>
                        <a:spcAft>
                          <a:spcPts val="0"/>
                        </a:spcAft>
                      </a:pPr>
                      <a:r>
                        <a:rPr lang="en-IN" sz="1000"/>
                        <a:t>3.8</a:t>
                      </a:r>
                    </a:p>
                  </a:txBody>
                  <a:tcPr marL="68580" marR="68580" marT="0" marB="0" anchor="ctr"/>
                </a:tc>
                <a:extLst>
                  <a:ext uri="{0D108BD9-81ED-4DB2-BD59-A6C34878D82A}">
                    <a16:rowId xmlns:a16="http://schemas.microsoft.com/office/drawing/2014/main" val="2415148790"/>
                  </a:ext>
                </a:extLst>
              </a:tr>
              <a:tr h="162373">
                <a:tc>
                  <a:txBody>
                    <a:bodyPr/>
                    <a:lstStyle/>
                    <a:p>
                      <a:pPr algn="r">
                        <a:lnSpc>
                          <a:spcPct val="107000"/>
                        </a:lnSpc>
                        <a:spcAft>
                          <a:spcPts val="0"/>
                        </a:spcAft>
                      </a:pPr>
                      <a:r>
                        <a:rPr lang="en-IN" sz="1000"/>
                        <a:t>650</a:t>
                      </a:r>
                    </a:p>
                  </a:txBody>
                  <a:tcPr marL="68580" marR="68580" marT="0" marB="0" anchor="ctr"/>
                </a:tc>
                <a:tc>
                  <a:txBody>
                    <a:bodyPr/>
                    <a:lstStyle/>
                    <a:p>
                      <a:pPr algn="r">
                        <a:lnSpc>
                          <a:spcPct val="107000"/>
                        </a:lnSpc>
                        <a:spcAft>
                          <a:spcPts val="0"/>
                        </a:spcAft>
                      </a:pPr>
                      <a:r>
                        <a:rPr lang="en-IN" sz="1000"/>
                        <a:t>3.8</a:t>
                      </a:r>
                    </a:p>
                  </a:txBody>
                  <a:tcPr marL="68580" marR="68580" marT="0" marB="0" anchor="ctr"/>
                </a:tc>
                <a:extLst>
                  <a:ext uri="{0D108BD9-81ED-4DB2-BD59-A6C34878D82A}">
                    <a16:rowId xmlns:a16="http://schemas.microsoft.com/office/drawing/2014/main" val="2707947865"/>
                  </a:ext>
                </a:extLst>
              </a:tr>
              <a:tr h="162373">
                <a:tc>
                  <a:txBody>
                    <a:bodyPr/>
                    <a:lstStyle/>
                    <a:p>
                      <a:pPr algn="r">
                        <a:lnSpc>
                          <a:spcPct val="107000"/>
                        </a:lnSpc>
                        <a:spcAft>
                          <a:spcPts val="0"/>
                        </a:spcAft>
                      </a:pPr>
                      <a:r>
                        <a:rPr lang="en-IN" sz="1000"/>
                        <a:t>450</a:t>
                      </a:r>
                    </a:p>
                  </a:txBody>
                  <a:tcPr marL="68580" marR="68580" marT="0" marB="0" anchor="ctr"/>
                </a:tc>
                <a:tc>
                  <a:txBody>
                    <a:bodyPr/>
                    <a:lstStyle/>
                    <a:p>
                      <a:pPr algn="r">
                        <a:lnSpc>
                          <a:spcPct val="107000"/>
                        </a:lnSpc>
                        <a:spcAft>
                          <a:spcPts val="0"/>
                        </a:spcAft>
                      </a:pPr>
                      <a:r>
                        <a:rPr lang="en-IN" sz="1000"/>
                        <a:t>3.8</a:t>
                      </a:r>
                    </a:p>
                  </a:txBody>
                  <a:tcPr marL="68580" marR="68580" marT="0" marB="0" anchor="ctr"/>
                </a:tc>
                <a:extLst>
                  <a:ext uri="{0D108BD9-81ED-4DB2-BD59-A6C34878D82A}">
                    <a16:rowId xmlns:a16="http://schemas.microsoft.com/office/drawing/2014/main" val="2165787198"/>
                  </a:ext>
                </a:extLst>
              </a:tr>
              <a:tr h="162373">
                <a:tc>
                  <a:txBody>
                    <a:bodyPr/>
                    <a:lstStyle/>
                    <a:p>
                      <a:pPr algn="r">
                        <a:lnSpc>
                          <a:spcPct val="107000"/>
                        </a:lnSpc>
                        <a:spcAft>
                          <a:spcPts val="0"/>
                        </a:spcAft>
                      </a:pPr>
                      <a:r>
                        <a:rPr lang="en-IN" sz="1000"/>
                        <a:t>600</a:t>
                      </a:r>
                    </a:p>
                  </a:txBody>
                  <a:tcPr marL="68580" marR="68580" marT="0" marB="0" anchor="ctr"/>
                </a:tc>
                <a:tc>
                  <a:txBody>
                    <a:bodyPr/>
                    <a:lstStyle/>
                    <a:p>
                      <a:pPr algn="r">
                        <a:lnSpc>
                          <a:spcPct val="107000"/>
                        </a:lnSpc>
                        <a:spcAft>
                          <a:spcPts val="0"/>
                        </a:spcAft>
                      </a:pPr>
                      <a:r>
                        <a:rPr lang="en-IN" sz="1000"/>
                        <a:t>3.8</a:t>
                      </a:r>
                    </a:p>
                  </a:txBody>
                  <a:tcPr marL="68580" marR="68580" marT="0" marB="0" anchor="ctr"/>
                </a:tc>
                <a:extLst>
                  <a:ext uri="{0D108BD9-81ED-4DB2-BD59-A6C34878D82A}">
                    <a16:rowId xmlns:a16="http://schemas.microsoft.com/office/drawing/2014/main" val="2413501386"/>
                  </a:ext>
                </a:extLst>
              </a:tr>
              <a:tr h="162373">
                <a:tc>
                  <a:txBody>
                    <a:bodyPr/>
                    <a:lstStyle/>
                    <a:p>
                      <a:pPr algn="r">
                        <a:lnSpc>
                          <a:spcPct val="107000"/>
                        </a:lnSpc>
                        <a:spcAft>
                          <a:spcPts val="0"/>
                        </a:spcAft>
                      </a:pPr>
                      <a:r>
                        <a:rPr lang="en-IN" sz="1000"/>
                        <a:t>150</a:t>
                      </a:r>
                    </a:p>
                  </a:txBody>
                  <a:tcPr marL="68580" marR="68580" marT="0" marB="0" anchor="ctr"/>
                </a:tc>
                <a:tc>
                  <a:txBody>
                    <a:bodyPr/>
                    <a:lstStyle/>
                    <a:p>
                      <a:pPr algn="r">
                        <a:lnSpc>
                          <a:spcPct val="107000"/>
                        </a:lnSpc>
                        <a:spcAft>
                          <a:spcPts val="0"/>
                        </a:spcAft>
                      </a:pPr>
                      <a:r>
                        <a:rPr lang="en-IN" sz="1000"/>
                        <a:t>3.7</a:t>
                      </a:r>
                    </a:p>
                  </a:txBody>
                  <a:tcPr marL="68580" marR="68580" marT="0" marB="0" anchor="ctr"/>
                </a:tc>
                <a:extLst>
                  <a:ext uri="{0D108BD9-81ED-4DB2-BD59-A6C34878D82A}">
                    <a16:rowId xmlns:a16="http://schemas.microsoft.com/office/drawing/2014/main" val="215394788"/>
                  </a:ext>
                </a:extLst>
              </a:tr>
              <a:tr h="162373">
                <a:tc>
                  <a:txBody>
                    <a:bodyPr/>
                    <a:lstStyle/>
                    <a:p>
                      <a:pPr algn="r">
                        <a:lnSpc>
                          <a:spcPct val="107000"/>
                        </a:lnSpc>
                        <a:spcAft>
                          <a:spcPts val="0"/>
                        </a:spcAft>
                      </a:pPr>
                      <a:r>
                        <a:rPr lang="en-IN" sz="1000"/>
                        <a:t>400</a:t>
                      </a:r>
                    </a:p>
                  </a:txBody>
                  <a:tcPr marL="68580" marR="68580" marT="0" marB="0" anchor="ctr"/>
                </a:tc>
                <a:tc>
                  <a:txBody>
                    <a:bodyPr/>
                    <a:lstStyle/>
                    <a:p>
                      <a:pPr algn="r">
                        <a:lnSpc>
                          <a:spcPct val="107000"/>
                        </a:lnSpc>
                        <a:spcAft>
                          <a:spcPts val="0"/>
                        </a:spcAft>
                      </a:pPr>
                      <a:r>
                        <a:rPr lang="en-IN" sz="1000" dirty="0"/>
                        <a:t>3.7</a:t>
                      </a:r>
                    </a:p>
                  </a:txBody>
                  <a:tcPr marL="68580" marR="68580" marT="0" marB="0" anchor="ctr"/>
                </a:tc>
                <a:extLst>
                  <a:ext uri="{0D108BD9-81ED-4DB2-BD59-A6C34878D82A}">
                    <a16:rowId xmlns:a16="http://schemas.microsoft.com/office/drawing/2014/main" val="3583087"/>
                  </a:ext>
                </a:extLst>
              </a:tr>
              <a:tr h="162373">
                <a:tc>
                  <a:txBody>
                    <a:bodyPr/>
                    <a:lstStyle/>
                    <a:p>
                      <a:pPr algn="r">
                        <a:lnSpc>
                          <a:spcPct val="107000"/>
                        </a:lnSpc>
                        <a:spcAft>
                          <a:spcPts val="0"/>
                        </a:spcAft>
                      </a:pPr>
                      <a:r>
                        <a:rPr lang="en-IN" sz="1000"/>
                        <a:t>350</a:t>
                      </a:r>
                    </a:p>
                  </a:txBody>
                  <a:tcPr marL="68580" marR="68580" marT="0" marB="0" anchor="ctr"/>
                </a:tc>
                <a:tc>
                  <a:txBody>
                    <a:bodyPr/>
                    <a:lstStyle/>
                    <a:p>
                      <a:pPr algn="r">
                        <a:lnSpc>
                          <a:spcPct val="107000"/>
                        </a:lnSpc>
                        <a:spcAft>
                          <a:spcPts val="0"/>
                        </a:spcAft>
                      </a:pPr>
                      <a:r>
                        <a:rPr lang="en-IN" sz="1000"/>
                        <a:t>3.7</a:t>
                      </a:r>
                    </a:p>
                  </a:txBody>
                  <a:tcPr marL="68580" marR="68580" marT="0" marB="0" anchor="ctr"/>
                </a:tc>
                <a:extLst>
                  <a:ext uri="{0D108BD9-81ED-4DB2-BD59-A6C34878D82A}">
                    <a16:rowId xmlns:a16="http://schemas.microsoft.com/office/drawing/2014/main" val="3082579794"/>
                  </a:ext>
                </a:extLst>
              </a:tr>
              <a:tr h="162373">
                <a:tc>
                  <a:txBody>
                    <a:bodyPr/>
                    <a:lstStyle/>
                    <a:p>
                      <a:pPr algn="r">
                        <a:lnSpc>
                          <a:spcPct val="107000"/>
                        </a:lnSpc>
                        <a:spcAft>
                          <a:spcPts val="0"/>
                        </a:spcAft>
                      </a:pPr>
                      <a:r>
                        <a:rPr lang="en-IN" sz="1000"/>
                        <a:t>500</a:t>
                      </a:r>
                    </a:p>
                  </a:txBody>
                  <a:tcPr marL="68580" marR="68580" marT="0" marB="0" anchor="ctr"/>
                </a:tc>
                <a:tc>
                  <a:txBody>
                    <a:bodyPr/>
                    <a:lstStyle/>
                    <a:p>
                      <a:pPr algn="r">
                        <a:lnSpc>
                          <a:spcPct val="107000"/>
                        </a:lnSpc>
                        <a:spcAft>
                          <a:spcPts val="0"/>
                        </a:spcAft>
                      </a:pPr>
                      <a:r>
                        <a:rPr lang="en-IN" sz="1000"/>
                        <a:t>3.7</a:t>
                      </a:r>
                    </a:p>
                  </a:txBody>
                  <a:tcPr marL="68580" marR="68580" marT="0" marB="0" anchor="ctr"/>
                </a:tc>
                <a:extLst>
                  <a:ext uri="{0D108BD9-81ED-4DB2-BD59-A6C34878D82A}">
                    <a16:rowId xmlns:a16="http://schemas.microsoft.com/office/drawing/2014/main" val="2473051666"/>
                  </a:ext>
                </a:extLst>
              </a:tr>
              <a:tr h="162373">
                <a:tc>
                  <a:txBody>
                    <a:bodyPr/>
                    <a:lstStyle/>
                    <a:p>
                      <a:pPr algn="r">
                        <a:lnSpc>
                          <a:spcPct val="107000"/>
                        </a:lnSpc>
                        <a:spcAft>
                          <a:spcPts val="0"/>
                        </a:spcAft>
                      </a:pPr>
                      <a:r>
                        <a:rPr lang="en-IN" sz="1000"/>
                        <a:t>2000</a:t>
                      </a:r>
                    </a:p>
                  </a:txBody>
                  <a:tcPr marL="68580" marR="68580" marT="0" marB="0" anchor="ctr"/>
                </a:tc>
                <a:tc>
                  <a:txBody>
                    <a:bodyPr/>
                    <a:lstStyle/>
                    <a:p>
                      <a:pPr algn="r">
                        <a:lnSpc>
                          <a:spcPct val="107000"/>
                        </a:lnSpc>
                        <a:spcAft>
                          <a:spcPts val="0"/>
                        </a:spcAft>
                      </a:pPr>
                      <a:r>
                        <a:rPr lang="en-IN" sz="1000"/>
                        <a:t>3.7</a:t>
                      </a:r>
                    </a:p>
                  </a:txBody>
                  <a:tcPr marL="68580" marR="68580" marT="0" marB="0" anchor="ctr"/>
                </a:tc>
                <a:extLst>
                  <a:ext uri="{0D108BD9-81ED-4DB2-BD59-A6C34878D82A}">
                    <a16:rowId xmlns:a16="http://schemas.microsoft.com/office/drawing/2014/main" val="3609172525"/>
                  </a:ext>
                </a:extLst>
              </a:tr>
              <a:tr h="162373">
                <a:tc>
                  <a:txBody>
                    <a:bodyPr/>
                    <a:lstStyle/>
                    <a:p>
                      <a:pPr algn="r">
                        <a:lnSpc>
                          <a:spcPct val="107000"/>
                        </a:lnSpc>
                        <a:spcAft>
                          <a:spcPts val="0"/>
                        </a:spcAft>
                      </a:pPr>
                      <a:r>
                        <a:rPr lang="en-IN" sz="1000"/>
                        <a:t>250</a:t>
                      </a:r>
                    </a:p>
                  </a:txBody>
                  <a:tcPr marL="68580" marR="68580" marT="0" marB="0" anchor="ctr"/>
                </a:tc>
                <a:tc>
                  <a:txBody>
                    <a:bodyPr/>
                    <a:lstStyle/>
                    <a:p>
                      <a:pPr algn="r">
                        <a:lnSpc>
                          <a:spcPct val="107000"/>
                        </a:lnSpc>
                        <a:spcAft>
                          <a:spcPts val="0"/>
                        </a:spcAft>
                      </a:pPr>
                      <a:r>
                        <a:rPr lang="en-IN" sz="1000"/>
                        <a:t>3.6</a:t>
                      </a:r>
                    </a:p>
                  </a:txBody>
                  <a:tcPr marL="68580" marR="68580" marT="0" marB="0" anchor="ctr"/>
                </a:tc>
                <a:extLst>
                  <a:ext uri="{0D108BD9-81ED-4DB2-BD59-A6C34878D82A}">
                    <a16:rowId xmlns:a16="http://schemas.microsoft.com/office/drawing/2014/main" val="3688112118"/>
                  </a:ext>
                </a:extLst>
              </a:tr>
              <a:tr h="162373">
                <a:tc>
                  <a:txBody>
                    <a:bodyPr/>
                    <a:lstStyle/>
                    <a:p>
                      <a:pPr algn="r">
                        <a:lnSpc>
                          <a:spcPct val="107000"/>
                        </a:lnSpc>
                        <a:spcAft>
                          <a:spcPts val="0"/>
                        </a:spcAft>
                      </a:pPr>
                      <a:r>
                        <a:rPr lang="en-IN" sz="1000"/>
                        <a:t>100</a:t>
                      </a:r>
                    </a:p>
                  </a:txBody>
                  <a:tcPr marL="68580" marR="68580" marT="0" marB="0" anchor="ctr"/>
                </a:tc>
                <a:tc>
                  <a:txBody>
                    <a:bodyPr/>
                    <a:lstStyle/>
                    <a:p>
                      <a:pPr algn="r">
                        <a:lnSpc>
                          <a:spcPct val="107000"/>
                        </a:lnSpc>
                        <a:spcAft>
                          <a:spcPts val="0"/>
                        </a:spcAft>
                      </a:pPr>
                      <a:r>
                        <a:rPr lang="en-IN" sz="1000"/>
                        <a:t>3.6</a:t>
                      </a:r>
                    </a:p>
                  </a:txBody>
                  <a:tcPr marL="68580" marR="68580" marT="0" marB="0" anchor="ctr"/>
                </a:tc>
                <a:extLst>
                  <a:ext uri="{0D108BD9-81ED-4DB2-BD59-A6C34878D82A}">
                    <a16:rowId xmlns:a16="http://schemas.microsoft.com/office/drawing/2014/main" val="2003188019"/>
                  </a:ext>
                </a:extLst>
              </a:tr>
              <a:tr h="162373">
                <a:tc>
                  <a:txBody>
                    <a:bodyPr/>
                    <a:lstStyle/>
                    <a:p>
                      <a:pPr algn="r">
                        <a:lnSpc>
                          <a:spcPct val="107000"/>
                        </a:lnSpc>
                        <a:spcAft>
                          <a:spcPts val="0"/>
                        </a:spcAft>
                      </a:pPr>
                      <a:r>
                        <a:rPr lang="en-IN" sz="1000"/>
                        <a:t>300</a:t>
                      </a:r>
                    </a:p>
                  </a:txBody>
                  <a:tcPr marL="68580" marR="68580" marT="0" marB="0" anchor="ctr"/>
                </a:tc>
                <a:tc>
                  <a:txBody>
                    <a:bodyPr/>
                    <a:lstStyle/>
                    <a:p>
                      <a:pPr algn="r">
                        <a:lnSpc>
                          <a:spcPct val="107000"/>
                        </a:lnSpc>
                        <a:spcAft>
                          <a:spcPts val="0"/>
                        </a:spcAft>
                      </a:pPr>
                      <a:r>
                        <a:rPr lang="en-IN" sz="1000"/>
                        <a:t>3.6</a:t>
                      </a:r>
                    </a:p>
                  </a:txBody>
                  <a:tcPr marL="68580" marR="68580" marT="0" marB="0" anchor="ctr"/>
                </a:tc>
                <a:extLst>
                  <a:ext uri="{0D108BD9-81ED-4DB2-BD59-A6C34878D82A}">
                    <a16:rowId xmlns:a16="http://schemas.microsoft.com/office/drawing/2014/main" val="2786288231"/>
                  </a:ext>
                </a:extLst>
              </a:tr>
              <a:tr h="162373">
                <a:tc>
                  <a:txBody>
                    <a:bodyPr/>
                    <a:lstStyle/>
                    <a:p>
                      <a:pPr algn="r">
                        <a:lnSpc>
                          <a:spcPct val="107000"/>
                        </a:lnSpc>
                        <a:spcAft>
                          <a:spcPts val="0"/>
                        </a:spcAft>
                      </a:pPr>
                      <a:r>
                        <a:rPr lang="en-IN" sz="1000"/>
                        <a:t>180</a:t>
                      </a:r>
                    </a:p>
                  </a:txBody>
                  <a:tcPr marL="68580" marR="68580" marT="0" marB="0" anchor="ctr"/>
                </a:tc>
                <a:tc>
                  <a:txBody>
                    <a:bodyPr/>
                    <a:lstStyle/>
                    <a:p>
                      <a:pPr algn="r">
                        <a:lnSpc>
                          <a:spcPct val="107000"/>
                        </a:lnSpc>
                        <a:spcAft>
                          <a:spcPts val="0"/>
                        </a:spcAft>
                      </a:pPr>
                      <a:r>
                        <a:rPr lang="en-IN" sz="1000"/>
                        <a:t>3.6</a:t>
                      </a:r>
                    </a:p>
                  </a:txBody>
                  <a:tcPr marL="68580" marR="68580" marT="0" marB="0" anchor="ctr"/>
                </a:tc>
                <a:extLst>
                  <a:ext uri="{0D108BD9-81ED-4DB2-BD59-A6C34878D82A}">
                    <a16:rowId xmlns:a16="http://schemas.microsoft.com/office/drawing/2014/main" val="1428907602"/>
                  </a:ext>
                </a:extLst>
              </a:tr>
              <a:tr h="162373">
                <a:tc>
                  <a:txBody>
                    <a:bodyPr/>
                    <a:lstStyle/>
                    <a:p>
                      <a:pPr algn="r">
                        <a:lnSpc>
                          <a:spcPct val="107000"/>
                        </a:lnSpc>
                        <a:spcAft>
                          <a:spcPts val="0"/>
                        </a:spcAft>
                      </a:pPr>
                      <a:r>
                        <a:rPr lang="en-IN" sz="1000"/>
                        <a:t>200</a:t>
                      </a:r>
                    </a:p>
                  </a:txBody>
                  <a:tcPr marL="68580" marR="68580" marT="0" marB="0" anchor="ctr"/>
                </a:tc>
                <a:tc>
                  <a:txBody>
                    <a:bodyPr/>
                    <a:lstStyle/>
                    <a:p>
                      <a:pPr algn="r">
                        <a:lnSpc>
                          <a:spcPct val="107000"/>
                        </a:lnSpc>
                        <a:spcAft>
                          <a:spcPts val="0"/>
                        </a:spcAft>
                      </a:pPr>
                      <a:r>
                        <a:rPr lang="en-IN" sz="1000" dirty="0"/>
                        <a:t>3.6</a:t>
                      </a:r>
                    </a:p>
                  </a:txBody>
                  <a:tcPr marL="68580" marR="68580" marT="0" marB="0" anchor="ctr"/>
                </a:tc>
                <a:extLst>
                  <a:ext uri="{0D108BD9-81ED-4DB2-BD59-A6C34878D82A}">
                    <a16:rowId xmlns:a16="http://schemas.microsoft.com/office/drawing/2014/main" val="268905070"/>
                  </a:ext>
                </a:extLst>
              </a:tr>
            </a:tbl>
          </a:graphicData>
        </a:graphic>
      </p:graphicFrame>
    </p:spTree>
    <p:extLst>
      <p:ext uri="{BB962C8B-B14F-4D97-AF65-F5344CB8AC3E}">
        <p14:creationId xmlns:p14="http://schemas.microsoft.com/office/powerpoint/2010/main" val="118827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984" y="243840"/>
            <a:ext cx="10489776" cy="1320800"/>
          </a:xfrm>
        </p:spPr>
        <p:txBody>
          <a:bodyPr>
            <a:normAutofit fontScale="90000"/>
          </a:bodyPr>
          <a:lstStyle/>
          <a:p>
            <a:r>
              <a:rPr lang="en-US" b="1" dirty="0"/>
              <a:t>Correlation Between Restaurant Price and Average Rating</a:t>
            </a:r>
            <a:r>
              <a:rPr lang="en-US" dirty="0"/>
              <a:t/>
            </a:r>
            <a:br>
              <a:rPr lang="en-US" dirty="0"/>
            </a:br>
            <a:r>
              <a:rPr lang="en-US" dirty="0"/>
              <a:t/>
            </a:r>
            <a:br>
              <a:rPr lang="en-US" dirty="0"/>
            </a:br>
            <a:endParaRPr lang="en-IN" dirty="0"/>
          </a:p>
        </p:txBody>
      </p:sp>
      <p:pic>
        <p:nvPicPr>
          <p:cNvPr id="4" name="Picture 3"/>
          <p:cNvPicPr/>
          <p:nvPr/>
        </p:nvPicPr>
        <p:blipFill>
          <a:blip r:embed="rId2"/>
          <a:stretch>
            <a:fillRect/>
          </a:stretch>
        </p:blipFill>
        <p:spPr>
          <a:xfrm>
            <a:off x="509904" y="1857375"/>
            <a:ext cx="5936615" cy="3846195"/>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519201362"/>
              </p:ext>
            </p:extLst>
          </p:nvPr>
        </p:nvGraphicFramePr>
        <p:xfrm>
          <a:off x="7156186" y="2064368"/>
          <a:ext cx="2006600" cy="3238500"/>
        </p:xfrm>
        <a:graphic>
          <a:graphicData uri="http://schemas.openxmlformats.org/drawingml/2006/table">
            <a:tbl>
              <a:tblPr firstRow="1" firstCol="1" bandRow="1">
                <a:tableStyleId>{5C22544A-7EE6-4342-B048-85BDC9FD1C3A}</a:tableStyleId>
              </a:tblPr>
              <a:tblGrid>
                <a:gridCol w="609600">
                  <a:extLst>
                    <a:ext uri="{9D8B030D-6E8A-4147-A177-3AD203B41FA5}">
                      <a16:colId xmlns:a16="http://schemas.microsoft.com/office/drawing/2014/main" val="1602525786"/>
                    </a:ext>
                  </a:extLst>
                </a:gridCol>
                <a:gridCol w="1397000">
                  <a:extLst>
                    <a:ext uri="{9D8B030D-6E8A-4147-A177-3AD203B41FA5}">
                      <a16:colId xmlns:a16="http://schemas.microsoft.com/office/drawing/2014/main" val="2713487463"/>
                    </a:ext>
                  </a:extLst>
                </a:gridCol>
              </a:tblGrid>
              <a:tr h="190500">
                <a:tc>
                  <a:txBody>
                    <a:bodyPr/>
                    <a:lstStyle/>
                    <a:p>
                      <a:pPr>
                        <a:lnSpc>
                          <a:spcPct val="107000"/>
                        </a:lnSpc>
                        <a:spcAft>
                          <a:spcPts val="0"/>
                        </a:spcAft>
                      </a:pPr>
                      <a:r>
                        <a:rPr lang="en-IN" sz="1100">
                          <a:effectLst/>
                        </a:rPr>
                        <a:t>Price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Average Ratings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493384897"/>
                  </a:ext>
                </a:extLst>
              </a:tr>
              <a:tr h="190500">
                <a:tc>
                  <a:txBody>
                    <a:bodyPr/>
                    <a:lstStyle/>
                    <a:p>
                      <a:pPr algn="r">
                        <a:lnSpc>
                          <a:spcPct val="107000"/>
                        </a:lnSpc>
                        <a:spcAft>
                          <a:spcPts val="0"/>
                        </a:spcAft>
                      </a:pPr>
                      <a:r>
                        <a:rPr lang="en-IN" sz="1100">
                          <a:effectLst/>
                        </a:rPr>
                        <a:t>850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4.20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15258746"/>
                  </a:ext>
                </a:extLst>
              </a:tr>
              <a:tr h="190500">
                <a:tc>
                  <a:txBody>
                    <a:bodyPr/>
                    <a:lstStyle/>
                    <a:p>
                      <a:pPr algn="r">
                        <a:lnSpc>
                          <a:spcPct val="107000"/>
                        </a:lnSpc>
                        <a:spcAft>
                          <a:spcPts val="0"/>
                        </a:spcAft>
                      </a:pPr>
                      <a:r>
                        <a:rPr lang="en-IN" sz="1100">
                          <a:effectLst/>
                        </a:rPr>
                        <a:t>1000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3.84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066201092"/>
                  </a:ext>
                </a:extLst>
              </a:tr>
              <a:tr h="190500">
                <a:tc>
                  <a:txBody>
                    <a:bodyPr/>
                    <a:lstStyle/>
                    <a:p>
                      <a:pPr algn="r">
                        <a:lnSpc>
                          <a:spcPct val="107000"/>
                        </a:lnSpc>
                        <a:spcAft>
                          <a:spcPts val="0"/>
                        </a:spcAft>
                      </a:pPr>
                      <a:r>
                        <a:rPr lang="en-IN" sz="1100">
                          <a:effectLst/>
                        </a:rPr>
                        <a:t>1500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3.83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339884512"/>
                  </a:ext>
                </a:extLst>
              </a:tr>
              <a:tr h="190500">
                <a:tc>
                  <a:txBody>
                    <a:bodyPr/>
                    <a:lstStyle/>
                    <a:p>
                      <a:pPr algn="r">
                        <a:lnSpc>
                          <a:spcPct val="107000"/>
                        </a:lnSpc>
                        <a:spcAft>
                          <a:spcPts val="0"/>
                        </a:spcAft>
                      </a:pPr>
                      <a:r>
                        <a:rPr lang="en-IN" sz="1100">
                          <a:effectLst/>
                        </a:rPr>
                        <a:t>650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84517245"/>
                  </a:ext>
                </a:extLst>
              </a:tr>
              <a:tr h="190500">
                <a:tc>
                  <a:txBody>
                    <a:bodyPr/>
                    <a:lstStyle/>
                    <a:p>
                      <a:pPr algn="r">
                        <a:lnSpc>
                          <a:spcPct val="107000"/>
                        </a:lnSpc>
                        <a:spcAft>
                          <a:spcPts val="0"/>
                        </a:spcAft>
                      </a:pPr>
                      <a:r>
                        <a:rPr lang="en-IN" sz="1100">
                          <a:effectLst/>
                        </a:rPr>
                        <a:t>600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3.77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797328785"/>
                  </a:ext>
                </a:extLst>
              </a:tr>
              <a:tr h="190500">
                <a:tc>
                  <a:txBody>
                    <a:bodyPr/>
                    <a:lstStyle/>
                    <a:p>
                      <a:pPr algn="r">
                        <a:lnSpc>
                          <a:spcPct val="107000"/>
                        </a:lnSpc>
                        <a:spcAft>
                          <a:spcPts val="0"/>
                        </a:spcAft>
                      </a:pPr>
                      <a:r>
                        <a:rPr lang="en-IN" sz="1100">
                          <a:effectLst/>
                        </a:rPr>
                        <a:t>150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3.73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368756447"/>
                  </a:ext>
                </a:extLst>
              </a:tr>
              <a:tr h="190500">
                <a:tc>
                  <a:txBody>
                    <a:bodyPr/>
                    <a:lstStyle/>
                    <a:p>
                      <a:pPr algn="r">
                        <a:lnSpc>
                          <a:spcPct val="107000"/>
                        </a:lnSpc>
                        <a:spcAft>
                          <a:spcPts val="0"/>
                        </a:spcAft>
                      </a:pPr>
                      <a:r>
                        <a:rPr lang="en-IN" sz="1100">
                          <a:effectLst/>
                        </a:rPr>
                        <a:t>400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3.70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33740730"/>
                  </a:ext>
                </a:extLst>
              </a:tr>
              <a:tr h="190500">
                <a:tc>
                  <a:txBody>
                    <a:bodyPr/>
                    <a:lstStyle/>
                    <a:p>
                      <a:pPr algn="r">
                        <a:lnSpc>
                          <a:spcPct val="107000"/>
                        </a:lnSpc>
                        <a:spcAft>
                          <a:spcPts val="0"/>
                        </a:spcAft>
                      </a:pPr>
                      <a:r>
                        <a:rPr lang="en-IN" sz="1100">
                          <a:effectLst/>
                        </a:rPr>
                        <a:t>350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3.70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72881744"/>
                  </a:ext>
                </a:extLst>
              </a:tr>
              <a:tr h="190500">
                <a:tc>
                  <a:txBody>
                    <a:bodyPr/>
                    <a:lstStyle/>
                    <a:p>
                      <a:pPr algn="r">
                        <a:lnSpc>
                          <a:spcPct val="107000"/>
                        </a:lnSpc>
                        <a:spcAft>
                          <a:spcPts val="0"/>
                        </a:spcAft>
                      </a:pPr>
                      <a:r>
                        <a:rPr lang="en-IN" sz="1100">
                          <a:effectLst/>
                        </a:rPr>
                        <a:t>500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3.69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76896354"/>
                  </a:ext>
                </a:extLst>
              </a:tr>
              <a:tr h="190500">
                <a:tc>
                  <a:txBody>
                    <a:bodyPr/>
                    <a:lstStyle/>
                    <a:p>
                      <a:pPr algn="r">
                        <a:lnSpc>
                          <a:spcPct val="107000"/>
                        </a:lnSpc>
                        <a:spcAft>
                          <a:spcPts val="0"/>
                        </a:spcAft>
                      </a:pPr>
                      <a:r>
                        <a:rPr lang="en-IN" sz="1100">
                          <a:effectLst/>
                        </a:rPr>
                        <a:t>2000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3.68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76543825"/>
                  </a:ext>
                </a:extLst>
              </a:tr>
              <a:tr h="190500">
                <a:tc>
                  <a:txBody>
                    <a:bodyPr/>
                    <a:lstStyle/>
                    <a:p>
                      <a:pPr algn="r">
                        <a:lnSpc>
                          <a:spcPct val="107000"/>
                        </a:lnSpc>
                        <a:spcAft>
                          <a:spcPts val="0"/>
                        </a:spcAft>
                      </a:pPr>
                      <a:r>
                        <a:rPr lang="en-IN" sz="1100">
                          <a:effectLst/>
                        </a:rPr>
                        <a:t>250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3.63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01512438"/>
                  </a:ext>
                </a:extLst>
              </a:tr>
              <a:tr h="190500">
                <a:tc>
                  <a:txBody>
                    <a:bodyPr/>
                    <a:lstStyle/>
                    <a:p>
                      <a:pPr algn="r">
                        <a:lnSpc>
                          <a:spcPct val="107000"/>
                        </a:lnSpc>
                        <a:spcAft>
                          <a:spcPts val="0"/>
                        </a:spcAft>
                      </a:pPr>
                      <a:r>
                        <a:rPr lang="en-IN" sz="1100">
                          <a:effectLst/>
                        </a:rPr>
                        <a:t>100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3.61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29118254"/>
                  </a:ext>
                </a:extLst>
              </a:tr>
              <a:tr h="190500">
                <a:tc>
                  <a:txBody>
                    <a:bodyPr/>
                    <a:lstStyle/>
                    <a:p>
                      <a:pPr algn="r">
                        <a:lnSpc>
                          <a:spcPct val="107000"/>
                        </a:lnSpc>
                        <a:spcAft>
                          <a:spcPts val="0"/>
                        </a:spcAft>
                      </a:pPr>
                      <a:r>
                        <a:rPr lang="en-IN" sz="1100">
                          <a:effectLst/>
                        </a:rPr>
                        <a:t>300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3.61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79799101"/>
                  </a:ext>
                </a:extLst>
              </a:tr>
              <a:tr h="190500">
                <a:tc>
                  <a:txBody>
                    <a:bodyPr/>
                    <a:lstStyle/>
                    <a:p>
                      <a:pPr algn="r">
                        <a:lnSpc>
                          <a:spcPct val="107000"/>
                        </a:lnSpc>
                        <a:spcAft>
                          <a:spcPts val="0"/>
                        </a:spcAft>
                      </a:pPr>
                      <a:r>
                        <a:rPr lang="en-IN" sz="1100">
                          <a:effectLst/>
                        </a:rPr>
                        <a:t>180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3.60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52887210"/>
                  </a:ext>
                </a:extLst>
              </a:tr>
              <a:tr h="190500">
                <a:tc>
                  <a:txBody>
                    <a:bodyPr/>
                    <a:lstStyle/>
                    <a:p>
                      <a:pPr algn="r">
                        <a:lnSpc>
                          <a:spcPct val="107000"/>
                        </a:lnSpc>
                        <a:spcAft>
                          <a:spcPts val="0"/>
                        </a:spcAft>
                      </a:pPr>
                      <a:r>
                        <a:rPr lang="en-IN" sz="1100">
                          <a:effectLst/>
                        </a:rPr>
                        <a:t>200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3.57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116549725"/>
                  </a:ext>
                </a:extLst>
              </a:tr>
              <a:tr h="190500">
                <a:tc>
                  <a:txBody>
                    <a:bodyPr/>
                    <a:lstStyle/>
                    <a:p>
                      <a:pPr algn="r">
                        <a:lnSpc>
                          <a:spcPct val="107000"/>
                        </a:lnSpc>
                        <a:spcAft>
                          <a:spcPts val="0"/>
                        </a:spcAft>
                      </a:pPr>
                      <a:r>
                        <a:rPr lang="en-IN" sz="1100">
                          <a:effectLst/>
                        </a:rPr>
                        <a:t>199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3.48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786944581"/>
                  </a:ext>
                </a:extLst>
              </a:tr>
            </a:tbl>
          </a:graphicData>
        </a:graphic>
      </p:graphicFrame>
      <p:sp>
        <p:nvSpPr>
          <p:cNvPr id="6" name="TextBox 5"/>
          <p:cNvSpPr txBox="1"/>
          <p:nvPr/>
        </p:nvSpPr>
        <p:spPr>
          <a:xfrm>
            <a:off x="509904" y="5880132"/>
            <a:ext cx="8859874" cy="646331"/>
          </a:xfrm>
          <a:prstGeom prst="rect">
            <a:avLst/>
          </a:prstGeom>
          <a:noFill/>
        </p:spPr>
        <p:txBody>
          <a:bodyPr wrap="square" rtlCol="0">
            <a:spAutoFit/>
          </a:bodyPr>
          <a:lstStyle/>
          <a:p>
            <a:r>
              <a:rPr lang="en-US" dirty="0" smtClean="0"/>
              <a:t>It is prominently evident that the price range from 150 to 1500 the Average ratings are high and peaks at 850 </a:t>
            </a:r>
            <a:endParaRPr lang="en-IN" dirty="0"/>
          </a:p>
        </p:txBody>
      </p:sp>
    </p:spTree>
    <p:extLst>
      <p:ext uri="{BB962C8B-B14F-4D97-AF65-F5344CB8AC3E}">
        <p14:creationId xmlns:p14="http://schemas.microsoft.com/office/powerpoint/2010/main" val="4221207940"/>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7156</TotalTime>
  <Words>1534</Words>
  <Application>Microsoft Office PowerPoint</Application>
  <PresentationFormat>Widescreen</PresentationFormat>
  <Paragraphs>599</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Times New Roman</vt:lpstr>
      <vt:lpstr>Trebuchet MS</vt:lpstr>
      <vt:lpstr>Wingdings 3</vt:lpstr>
      <vt:lpstr>Facet</vt:lpstr>
      <vt:lpstr>Swiggy Analysis Report</vt:lpstr>
      <vt:lpstr>CSV file -&gt; Power BI</vt:lpstr>
      <vt:lpstr>Identification and understanding the data</vt:lpstr>
      <vt:lpstr>Challenges in the data</vt:lpstr>
      <vt:lpstr>Top 10 Areas with Most Restaurants</vt:lpstr>
      <vt:lpstr>Most Popular Food Types Served by Swiggy Restaurants in each City  </vt:lpstr>
      <vt:lpstr>Top Rated Swiggy Restaurants</vt:lpstr>
      <vt:lpstr>Correlation of Factors Affecting Average Rating</vt:lpstr>
      <vt:lpstr>Correlation Between Restaurant Price and Average Rating  </vt:lpstr>
      <vt:lpstr>City-wise Restaurant Count  </vt:lpstr>
      <vt:lpstr>Price Analysis  </vt:lpstr>
      <vt:lpstr>Delivery Time Analysis  </vt:lpstr>
      <vt:lpstr>Cuisine Analysis  </vt:lpstr>
      <vt:lpstr>Area-wise Restaurant Analysis  </vt:lpstr>
      <vt:lpstr>Correlation Analysis between Price,Ratings and delivery time</vt:lpstr>
      <vt:lpstr>Customer Feedback Analysis  </vt:lpstr>
      <vt:lpstr>Geographical Mapping  </vt:lpstr>
      <vt:lpstr> Business Recommendations  </vt:lpstr>
      <vt:lpstr>Swiggy Analysis - Dashboard</vt:lpstr>
      <vt:lpstr>Conclusion and 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Swiggy Analysis Report</dc:title>
  <dc:creator>user</dc:creator>
  <cp:lastModifiedBy>user</cp:lastModifiedBy>
  <cp:revision>60</cp:revision>
  <dcterms:created xsi:type="dcterms:W3CDTF">2024-07-28T12:56:20Z</dcterms:created>
  <dcterms:modified xsi:type="dcterms:W3CDTF">2024-08-09T05:09:39Z</dcterms:modified>
</cp:coreProperties>
</file>